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0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375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76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0" r:id="rId75"/>
    <p:sldId id="351" r:id="rId76"/>
    <p:sldId id="352" r:id="rId77"/>
    <p:sldId id="353" r:id="rId78"/>
    <p:sldId id="354" r:id="rId79"/>
    <p:sldId id="355" r:id="rId80"/>
    <p:sldId id="356" r:id="rId81"/>
    <p:sldId id="357" r:id="rId82"/>
    <p:sldId id="358" r:id="rId83"/>
    <p:sldId id="359" r:id="rId84"/>
    <p:sldId id="360" r:id="rId85"/>
    <p:sldId id="361" r:id="rId86"/>
    <p:sldId id="362" r:id="rId87"/>
    <p:sldId id="363" r:id="rId88"/>
    <p:sldId id="364" r:id="rId89"/>
    <p:sldId id="365" r:id="rId90"/>
    <p:sldId id="366" r:id="rId91"/>
    <p:sldId id="367" r:id="rId92"/>
    <p:sldId id="368" r:id="rId93"/>
    <p:sldId id="369" r:id="rId94"/>
    <p:sldId id="370" r:id="rId95"/>
    <p:sldId id="371" r:id="rId96"/>
    <p:sldId id="372" r:id="rId97"/>
    <p:sldId id="373" r:id="rId98"/>
    <p:sldId id="374" r:id="rId9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6"/>
    <p:restoredTop sz="73302" autoAdjust="0"/>
  </p:normalViewPr>
  <p:slideViewPr>
    <p:cSldViewPr snapToGrid="0" snapToObjects="1">
      <p:cViewPr varScale="1">
        <p:scale>
          <a:sx n="94" d="100"/>
          <a:sy n="94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1C57A-CE54-774F-A9DB-060E9A7FC8DF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EE4DD-3DD8-CB4A-BE87-487A987C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CEAE0-D79F-D843-AE30-2A33C1F811D9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CC098-7AD4-9442-BBD3-096651A76A3F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84688-8D3A-0C44-B278-C14E3041E7B2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1A4CD-C4A5-DB4C-8F24-C716241ECA71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D5B8F-7E34-7A4F-A6FC-92254CB1DF31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276C8-92C3-8440-A38C-A18211D87223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27302-5A97-8345-BF83-A4726A1E68C3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C1E9F-7FE5-F24C-A519-4AE11604EF47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8DB3B-2E16-174E-8096-3CE31D5282C7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66256-16F0-2C46-9F80-80C31E8F4043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047AE-0466-AB4F-AACF-97910BCEC941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BE2F9-FAD4-AE49-A46C-6BF57A7F51BD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2436F-7F1F-C446-8BAC-BC1A7EB96286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going server.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81E52-9D62-924C-AD4B-AF293949F9E5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ahoma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47160-47E2-0841-9680-28B6058D9282}" type="slidenum">
              <a:rPr lang="en-US"/>
              <a:pPr/>
              <a:t>22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990FF-2ABB-A24B-88ED-EC11A8024738}" type="slidenum">
              <a:rPr lang="en-US"/>
              <a:pPr/>
              <a:t>23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CBB23-1CBF-B941-93A6-3C2BE2663A60}" type="slidenum">
              <a:rPr lang="en-US"/>
              <a:pPr/>
              <a:t>24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E9A71-0898-F147-8C97-BA6177617517}" type="slidenum">
              <a:rPr lang="en-US"/>
              <a:pPr/>
              <a:t>25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589F5-9185-4E42-A572-C3B6CE5DA6FC}" type="slidenum">
              <a:rPr lang="en-US"/>
              <a:pPr/>
              <a:t>26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FAAC-01F4-4541-91B6-6EC538D0B8AE}" type="slidenum">
              <a:rPr lang="en-US"/>
              <a:pPr/>
              <a:t>27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12348-C95A-6B46-80DB-D1EB3C58F220}" type="slidenum">
              <a:rPr lang="en-US"/>
              <a:pPr/>
              <a:t>28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ahoma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1F3A2-977B-5D42-907D-6CD023C18952}" type="slidenum">
              <a:rPr lang="en-US"/>
              <a:pPr/>
              <a:t>29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A3687-B045-8C4F-A52F-00C86141F2EA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873BA-425A-A44C-BFBB-6D9088D8FEA0}" type="slidenum">
              <a:rPr lang="en-US"/>
              <a:pPr/>
              <a:t>30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F55CD-D71B-3841-9E9C-976EFBF86B9A}" type="slidenum">
              <a:rPr lang="en-US"/>
              <a:pPr/>
              <a:t>31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C4F94-BF38-0343-93D8-FD2189733FFE}" type="slidenum">
              <a:rPr lang="en-US"/>
              <a:pPr/>
              <a:t>32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4ECED-4AE4-6240-87D7-A6471887BADD}" type="slidenum">
              <a:rPr lang="en-US"/>
              <a:pPr/>
              <a:t>33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1ED75-19F2-0F49-98CF-49A3C88948F0}" type="slidenum">
              <a:rPr lang="en-US"/>
              <a:pPr/>
              <a:t>34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AAED6-E76E-7248-B924-436B29972890}" type="slidenum">
              <a:rPr lang="en-US"/>
              <a:pPr/>
              <a:t>35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E0D37-B9DC-1348-8047-8721D36BC011}" type="slidenum">
              <a:rPr lang="en-US"/>
              <a:pPr/>
              <a:t>36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F0F22-DC7C-7345-B7A5-5E766C903818}" type="slidenum">
              <a:rPr lang="en-US"/>
              <a:pPr/>
              <a:t>37</a:t>
            </a:fld>
            <a:endParaRPr lang="en-US"/>
          </a:p>
        </p:txBody>
      </p:sp>
      <p:sp>
        <p:nvSpPr>
          <p:cNvPr id="99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0FE88-A7BF-1D4B-8298-46E1F079985A}" type="slidenum">
              <a:rPr lang="en-US"/>
              <a:pPr/>
              <a:t>38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64C9E-A787-3A4D-ACC4-4FE7B350A76E}" type="slidenum">
              <a:rPr lang="en-US"/>
              <a:pPr/>
              <a:t>39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23FE4-C3F3-A649-9ABA-93D04461308C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Match</a:t>
            </a:r>
            <a:r>
              <a:rPr lang="zh-CN" altLang="en-US" dirty="0"/>
              <a:t> 比赛     </a:t>
            </a:r>
            <a:r>
              <a:rPr lang="en-US" dirty="0"/>
              <a:t>Set</a:t>
            </a:r>
            <a:r>
              <a:rPr lang="zh-CN" altLang="en-US" dirty="0"/>
              <a:t> 盘   </a:t>
            </a:r>
            <a:r>
              <a:rPr lang="en-US" altLang="zh-CN" dirty="0"/>
              <a:t>game</a:t>
            </a:r>
            <a:r>
              <a:rPr lang="zh-CN" altLang="en-US" dirty="0"/>
              <a:t>  局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7D64D-EACC-F548-9875-D866E7B7F83E}" type="slidenum">
              <a:rPr lang="en-US"/>
              <a:pPr/>
              <a:t>40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41E2E-E29C-144D-B93E-6E6599C377E7}" type="slidenum">
              <a:rPr lang="en-US"/>
              <a:pPr/>
              <a:t>41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CFF92-E384-3548-AE18-25C8B50D6404}" type="slidenum">
              <a:rPr lang="en-US"/>
              <a:pPr/>
              <a:t>42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01F47-3553-3C45-9231-B4835FFD42CC}" type="slidenum">
              <a:rPr lang="en-US"/>
              <a:pPr/>
              <a:t>43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3796F-BECC-B04E-AD29-A217170A047A}" type="slidenum">
              <a:rPr lang="en-US"/>
              <a:pPr/>
              <a:t>44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3286B-837C-4749-917B-597039C7C4FB}" type="slidenum">
              <a:rPr lang="en-US"/>
              <a:pPr/>
              <a:t>45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DB39F-0AA4-D340-B343-617C079ED89F}" type="slidenum">
              <a:rPr lang="en-US"/>
              <a:pPr/>
              <a:t>46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174A4-684A-004C-B756-313AEFE8595E}" type="slidenum">
              <a:rPr lang="en-US"/>
              <a:pPr/>
              <a:t>47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E7E48-BA49-354F-A7C6-4A0CC5EC1471}" type="slidenum">
              <a:rPr lang="en-US"/>
              <a:pPr/>
              <a:t>48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3A72F-A393-9C49-BC61-EC1DDF0A8755}" type="slidenum">
              <a:rPr lang="en-US"/>
              <a:pPr/>
              <a:t>49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B0E11-1A0C-7A4E-A0C0-943C687AC47E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F814E-0B01-4F43-904B-7E9318885E2A}" type="slidenum">
              <a:rPr lang="en-US"/>
              <a:pPr/>
              <a:t>50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68CE2-7F32-2849-A26E-D61B9AF329D3}" type="slidenum">
              <a:rPr lang="en-US"/>
              <a:pPr/>
              <a:t>51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52EA6-45C4-8F42-8B5C-DE46F83D886E}" type="slidenum">
              <a:rPr lang="en-US"/>
              <a:pPr/>
              <a:t>52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709E2-7E0F-AE47-B654-971638A4BBBA}" type="slidenum">
              <a:rPr lang="en-US"/>
              <a:pPr/>
              <a:t>53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6F510-24FB-314B-8BE8-BADD9F9F8636}" type="slidenum">
              <a:rPr lang="en-US"/>
              <a:pPr/>
              <a:t>54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0C17A-587B-C14F-BE2B-F3DD8AF1D8B2}" type="slidenum">
              <a:rPr lang="en-US"/>
              <a:pPr/>
              <a:t>55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9028F-B761-E94A-BA8F-88DB51A24A3B}" type="slidenum">
              <a:rPr lang="en-US"/>
              <a:pPr/>
              <a:t>56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004D6-81E9-1B4B-84DC-ED64D97EF2AA}" type="slidenum">
              <a:rPr lang="en-US"/>
              <a:pPr/>
              <a:t>57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8B6F5-C27B-AC43-ADFC-93BFC7D55293}" type="slidenum">
              <a:rPr lang="en-US"/>
              <a:pPr/>
              <a:t>59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DD0A8-3607-3D47-9666-9EB6EE362BB4}" type="slidenum">
              <a:rPr lang="en-US"/>
              <a:pPr/>
              <a:t>60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2D3A3-66C9-5C41-A2CB-2B956FF4DECA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5D967-E67D-544F-BB4A-5A6AD1EDFBD6}" type="slidenum">
              <a:rPr lang="en-US"/>
              <a:pPr/>
              <a:t>61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7F491-0AF5-2546-9DD3-62FD86DCFC10}" type="slidenum">
              <a:rPr lang="en-US"/>
              <a:pPr/>
              <a:t>62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CF341-3C40-434E-9516-29580AFF17EB}" type="slidenum">
              <a:rPr lang="en-US"/>
              <a:pPr/>
              <a:t>63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B904B-16A3-E741-BA5A-E726B8F9B821}" type="slidenum">
              <a:rPr lang="en-US"/>
              <a:pPr/>
              <a:t>64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E08F8-075B-974E-B97F-5CC975F4A6DF}" type="slidenum">
              <a:rPr lang="en-US"/>
              <a:pPr/>
              <a:t>65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0BF8E-3751-464A-9505-92DCA0FE574C}" type="slidenum">
              <a:rPr lang="en-US"/>
              <a:pPr/>
              <a:t>66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111E5-1E19-F044-9697-9C9064F82665}" type="slidenum">
              <a:rPr lang="en-US"/>
              <a:pPr/>
              <a:t>67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1238B-ADB8-8C4C-8A91-8D867AB0782E}" type="slidenum">
              <a:rPr lang="en-US"/>
              <a:pPr/>
              <a:t>68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D1A96-34A9-5B42-9023-838E794CFAEF}" type="slidenum">
              <a:rPr lang="en-US"/>
              <a:pPr/>
              <a:t>69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23FF-A35C-394F-8114-C72DFD1DE5E7}" type="slidenum">
              <a:rPr lang="en-US"/>
              <a:pPr/>
              <a:t>70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65C37-3005-9041-AE70-3DF22B8C37BC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4436F-932B-DB4C-A7A8-0623F1370682}" type="slidenum">
              <a:rPr lang="en-US"/>
              <a:pPr/>
              <a:t>71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0A23A-D9A7-4F41-A712-24DC1D0792C2}" type="slidenum">
              <a:rPr lang="en-US"/>
              <a:pPr/>
              <a:t>72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05556-3E47-3C40-B052-A56D11AFAA7D}" type="slidenum">
              <a:rPr lang="en-US"/>
              <a:pPr/>
              <a:t>73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678E5-FF7D-E941-ABF6-BACED4CFA834}" type="slidenum">
              <a:rPr lang="en-US"/>
              <a:pPr/>
              <a:t>74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59C45-81EE-8346-AA80-0E89A670C0FB}" type="slidenum">
              <a:rPr lang="en-US"/>
              <a:pPr/>
              <a:t>75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526A7-417B-0C4C-8E90-EDB09959BB83}" type="slidenum">
              <a:rPr lang="en-US"/>
              <a:pPr/>
              <a:t>76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0A35D-41F8-2041-91CD-6C3687B42A9B}" type="slidenum">
              <a:rPr lang="en-US"/>
              <a:pPr/>
              <a:t>77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ahoma" charset="0"/>
                <a:cs typeface="Times New Roman" charset="0"/>
              </a:rPr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35BB9-703D-A14C-B250-C5BB2B93087C}" type="slidenum">
              <a:rPr lang="en-US"/>
              <a:pPr/>
              <a:t>78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E0F34-B2AA-0445-87D1-54DB30FA3850}" type="slidenum">
              <a:rPr lang="en-US"/>
              <a:pPr/>
              <a:t>79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9988E-FE31-1A49-ADAE-780C8EBB7478}" type="slidenum">
              <a:rPr lang="en-US"/>
              <a:pPr/>
              <a:t>80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71602-A82C-9E4C-BC90-54A4F0F1A9E2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CB639-EC8E-9D45-9D0C-50D3D1985CF2}" type="slidenum">
              <a:rPr lang="en-US"/>
              <a:pPr/>
              <a:t>81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E68C6-20EB-F448-886D-45B44FFD6324}" type="slidenum">
              <a:rPr lang="en-US"/>
              <a:pPr/>
              <a:t>82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E53E9-4EE7-2341-8DE7-ECFC40ACB5F7}" type="slidenum">
              <a:rPr lang="en-US"/>
              <a:pPr/>
              <a:t>83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E1034-78EE-C445-954E-783B144D7909}" type="slidenum">
              <a:rPr lang="en-US"/>
              <a:pPr/>
              <a:t>84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8BFF7-ED8F-4A48-8861-E1A3D28CE24D}" type="slidenum">
              <a:rPr lang="en-US"/>
              <a:pPr/>
              <a:t>85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F8C15-C434-B241-9DFD-F4E309767FC9}" type="slidenum">
              <a:rPr lang="en-US"/>
              <a:pPr/>
              <a:t>86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AB20A-CBDE-5547-BAB5-FB49201F50DF}" type="slidenum">
              <a:rPr lang="en-US"/>
              <a:pPr/>
              <a:t>87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4E259-AD16-994F-A407-8CCE9176A5D2}" type="slidenum">
              <a:rPr lang="en-US"/>
              <a:pPr/>
              <a:t>88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041D6-EE5E-0A40-8EDD-3DFB612FF615}" type="slidenum">
              <a:rPr lang="en-US"/>
              <a:pPr/>
              <a:t>89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BA9CD-DC32-F64D-AD18-95C21A2879BF}" type="slidenum">
              <a:rPr lang="en-US"/>
              <a:pPr/>
              <a:t>90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E3009-7004-594E-9A6D-6B0EA1F2F4F0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CE03A-72E6-D648-BB4E-49636E4FB1C8}" type="slidenum">
              <a:rPr lang="en-US"/>
              <a:pPr/>
              <a:t>91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F0C2D-9299-884B-ABD5-F4653FDFD4FA}" type="slidenum">
              <a:rPr lang="en-US"/>
              <a:pPr/>
              <a:t>92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6CBE-F731-BA42-A0AC-6A5EE7CE92BF}" type="slidenum">
              <a:rPr lang="en-US"/>
              <a:pPr/>
              <a:t>93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0FB2C-93D0-9F43-AB49-D97B19FE1785}" type="slidenum">
              <a:rPr lang="en-US"/>
              <a:pPr/>
              <a:t>94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581A4-EA06-874E-A892-6A7DAA380DDD}" type="slidenum">
              <a:rPr lang="en-US"/>
              <a:pPr/>
              <a:t>95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1E743-1DF4-084C-87A7-5AC4ECFD0360}" type="slidenum">
              <a:rPr lang="en-US"/>
              <a:pPr/>
              <a:t>96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D0366-D06D-714F-993F-7B33BCD34120}" type="slidenum">
              <a:rPr lang="en-US"/>
              <a:pPr/>
              <a:t>97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9D892-9217-CD4D-9C71-E3EDEDEE016D}" type="slidenum">
              <a:rPr lang="en-US"/>
              <a:pPr/>
              <a:t>98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28600" y="1635125"/>
            <a:ext cx="2514600" cy="25146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</a:pPr>
            <a:endParaRPr lang="zh-CN" altLang="zh-CN">
              <a:latin typeface="Arial" charset="0"/>
              <a:ea typeface="宋体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hidden">
          <a:xfrm>
            <a:off x="0" y="2397125"/>
            <a:ext cx="4724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</a:pPr>
            <a:endParaRPr lang="zh-CN" altLang="zh-CN" sz="2400">
              <a:ea typeface="宋体" charset="-122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hidden">
          <a:xfrm>
            <a:off x="3962400" y="2397125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</a:pPr>
            <a:endParaRPr lang="zh-CN" altLang="zh-CN" sz="2400">
              <a:ea typeface="宋体" charset="-122"/>
            </a:endParaRPr>
          </a:p>
        </p:txBody>
      </p:sp>
      <p:pic>
        <p:nvPicPr>
          <p:cNvPr id="7" name="Picture 10" descr="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88913"/>
            <a:ext cx="1990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NJ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0350"/>
            <a:ext cx="23034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1701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149725"/>
            <a:ext cx="5184775" cy="1336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38200" y="2163763"/>
            <a:ext cx="7405688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84913"/>
            <a:ext cx="1293813" cy="457200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95513" y="6202363"/>
            <a:ext cx="5113337" cy="539750"/>
          </a:xfr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CBD429C-513C-094E-98EB-80A1852F125A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6135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CBD429C-513C-094E-98EB-80A1852F125A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2389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5425" y="404813"/>
            <a:ext cx="2035175" cy="5472112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404813"/>
            <a:ext cx="5954712" cy="5472112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CBD429C-513C-094E-98EB-80A1852F125A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244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CBD429C-513C-094E-98EB-80A1852F125A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4433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CBD429C-513C-094E-98EB-80A1852F125A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75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9941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4863" y="1484313"/>
            <a:ext cx="399573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CBD429C-513C-094E-98EB-80A1852F125A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488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CBD429C-513C-094E-98EB-80A1852F125A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4597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CBD429C-513C-094E-98EB-80A1852F125A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4493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CBD429C-513C-094E-98EB-80A1852F125A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0539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CBD429C-513C-094E-98EB-80A1852F125A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6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CBD429C-513C-094E-98EB-80A1852F125A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6924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125538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</a:pPr>
            <a:endParaRPr lang="zh-CN" altLang="zh-CN" sz="2400">
              <a:ea typeface="宋体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125538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</a:pPr>
            <a:endParaRPr lang="zh-CN" altLang="zh-CN" sz="2400">
              <a:ea typeface="宋体" charset="-122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04813"/>
            <a:ext cx="56165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14228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030" name="Picture 6" descr="tow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88913"/>
            <a:ext cx="1990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84913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  <a:defRPr sz="1600">
                <a:latin typeface="+mn-lt"/>
                <a:ea typeface="宋体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8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202363"/>
            <a:ext cx="5257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  <a:defRPr sz="1600">
                <a:latin typeface="+mn-lt"/>
                <a:ea typeface="宋体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8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284913"/>
            <a:ext cx="93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w"/>
              <a:defRPr sz="1600" smtClean="0">
                <a:latin typeface="+mn-lt"/>
                <a:ea typeface="宋体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CBD429C-513C-094E-98EB-80A1852F125A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092825"/>
            <a:ext cx="911701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校徽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1938"/>
            <a:ext cx="6651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447675" indent="-4476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4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003366"/>
                </a:solidFill>
              </a:rPr>
              <a:t>What Are They?</a:t>
            </a:r>
          </a:p>
          <a:p>
            <a:r>
              <a:rPr lang="en-US">
                <a:solidFill>
                  <a:srgbClr val="003366"/>
                </a:solidFill>
              </a:rPr>
              <a:t>Who Needs </a:t>
            </a:r>
            <a:r>
              <a:rPr lang="ja-JP" altLang="en-US">
                <a:solidFill>
                  <a:srgbClr val="003366"/>
                </a:solidFill>
                <a:latin typeface="Arial"/>
              </a:rPr>
              <a:t>‘</a:t>
            </a:r>
            <a:r>
              <a:rPr lang="en-US">
                <a:solidFill>
                  <a:srgbClr val="003366"/>
                </a:solidFill>
              </a:rPr>
              <a:t>em?</a:t>
            </a:r>
          </a:p>
          <a:p>
            <a:r>
              <a:rPr lang="en-US">
                <a:solidFill>
                  <a:srgbClr val="003366"/>
                </a:solidFill>
              </a:rPr>
              <a:t>An Example: Scoring in Tennis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Finite Automata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3C1B1-BBC0-4C4A-A672-8E3A21E80222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Processing a String</a:t>
            </a:r>
          </a:p>
        </p:txBody>
      </p:sp>
      <p:sp>
        <p:nvSpPr>
          <p:cNvPr id="1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13B-E02E-334B-8E74-0F78E99DE346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01625" y="2133600"/>
            <a:ext cx="8842375" cy="4724400"/>
            <a:chOff x="0" y="150"/>
            <a:chExt cx="5570" cy="3744"/>
          </a:xfrm>
        </p:grpSpPr>
        <p:sp>
          <p:nvSpPr>
            <p:cNvPr id="19460" name="Oval 4"/>
            <p:cNvSpPr>
              <a:spLocks noChangeArrowheads="1"/>
            </p:cNvSpPr>
            <p:nvPr/>
          </p:nvSpPr>
          <p:spPr bwMode="auto">
            <a:xfrm>
              <a:off x="288" y="1878"/>
              <a:ext cx="38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Love</a:t>
              </a:r>
            </a:p>
          </p:txBody>
        </p:sp>
        <p:grpSp>
          <p:nvGrpSpPr>
            <p:cNvPr id="19461" name="Group 5"/>
            <p:cNvGrpSpPr>
              <a:grpSpLocks/>
            </p:cNvGrpSpPr>
            <p:nvPr/>
          </p:nvGrpSpPr>
          <p:grpSpPr bwMode="auto">
            <a:xfrm>
              <a:off x="0" y="1398"/>
              <a:ext cx="420" cy="528"/>
              <a:chOff x="0" y="1392"/>
              <a:chExt cx="420" cy="528"/>
            </a:xfrm>
          </p:grpSpPr>
          <p:sp>
            <p:nvSpPr>
              <p:cNvPr id="19462" name="Text Box 6"/>
              <p:cNvSpPr txBox="1">
                <a:spLocks noChangeArrowheads="1"/>
              </p:cNvSpPr>
              <p:nvPr/>
            </p:nvSpPr>
            <p:spPr bwMode="auto">
              <a:xfrm>
                <a:off x="0" y="1392"/>
                <a:ext cx="42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Start</a:t>
                </a:r>
              </a:p>
            </p:txBody>
          </p:sp>
          <p:sp>
            <p:nvSpPr>
              <p:cNvPr id="19463" name="Line 7"/>
              <p:cNvSpPr>
                <a:spLocks noChangeShapeType="1"/>
              </p:cNvSpPr>
              <p:nvPr/>
            </p:nvSpPr>
            <p:spPr bwMode="auto">
              <a:xfrm>
                <a:off x="202" y="1680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9464" name="Group 8"/>
            <p:cNvGrpSpPr>
              <a:grpSpLocks/>
            </p:cNvGrpSpPr>
            <p:nvPr/>
          </p:nvGrpSpPr>
          <p:grpSpPr bwMode="auto">
            <a:xfrm>
              <a:off x="528" y="1398"/>
              <a:ext cx="864" cy="1248"/>
              <a:chOff x="528" y="1392"/>
              <a:chExt cx="864" cy="1248"/>
            </a:xfrm>
          </p:grpSpPr>
          <p:sp>
            <p:nvSpPr>
              <p:cNvPr id="19465" name="Oval 9"/>
              <p:cNvSpPr>
                <a:spLocks noChangeArrowheads="1"/>
              </p:cNvSpPr>
              <p:nvPr/>
            </p:nvSpPr>
            <p:spPr bwMode="auto">
              <a:xfrm>
                <a:off x="720" y="2352"/>
                <a:ext cx="672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Love-15</a:t>
                </a:r>
              </a:p>
            </p:txBody>
          </p:sp>
          <p:sp>
            <p:nvSpPr>
              <p:cNvPr id="19466" name="Oval 1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15-Love</a:t>
                </a:r>
              </a:p>
            </p:txBody>
          </p:sp>
          <p:sp>
            <p:nvSpPr>
              <p:cNvPr id="19467" name="Line 11"/>
              <p:cNvSpPr>
                <a:spLocks noChangeShapeType="1"/>
              </p:cNvSpPr>
              <p:nvPr/>
            </p:nvSpPr>
            <p:spPr bwMode="auto">
              <a:xfrm flipV="1">
                <a:off x="576" y="1632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468" name="Line 12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469" name="Text Box 13"/>
              <p:cNvSpPr txBox="1">
                <a:spLocks noChangeArrowheads="1"/>
              </p:cNvSpPr>
              <p:nvPr/>
            </p:nvSpPr>
            <p:spPr bwMode="auto">
              <a:xfrm>
                <a:off x="528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470" name="Text Box 14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9471" name="Group 15"/>
            <p:cNvGrpSpPr>
              <a:grpSpLocks/>
            </p:cNvGrpSpPr>
            <p:nvPr/>
          </p:nvGrpSpPr>
          <p:grpSpPr bwMode="auto">
            <a:xfrm>
              <a:off x="1344" y="966"/>
              <a:ext cx="1008" cy="2016"/>
              <a:chOff x="1344" y="960"/>
              <a:chExt cx="1008" cy="2016"/>
            </a:xfrm>
          </p:grpSpPr>
          <p:sp>
            <p:nvSpPr>
              <p:cNvPr id="19472" name="Oval 16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Love-30</a:t>
                </a:r>
              </a:p>
            </p:txBody>
          </p:sp>
          <p:sp>
            <p:nvSpPr>
              <p:cNvPr id="19473" name="Oval 17"/>
              <p:cNvSpPr>
                <a:spLocks noChangeArrowheads="1"/>
              </p:cNvSpPr>
              <p:nvPr/>
            </p:nvSpPr>
            <p:spPr bwMode="auto">
              <a:xfrm>
                <a:off x="1776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15-all</a:t>
                </a:r>
              </a:p>
            </p:txBody>
          </p:sp>
          <p:sp>
            <p:nvSpPr>
              <p:cNvPr id="19474" name="Oval 18"/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30-Love</a:t>
                </a:r>
              </a:p>
            </p:txBody>
          </p:sp>
          <p:sp>
            <p:nvSpPr>
              <p:cNvPr id="19475" name="Line 19"/>
              <p:cNvSpPr>
                <a:spLocks noChangeShapeType="1"/>
              </p:cNvSpPr>
              <p:nvPr/>
            </p:nvSpPr>
            <p:spPr bwMode="auto">
              <a:xfrm flipV="1">
                <a:off x="1344" y="120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476" name="Line 20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52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477" name="Line 21"/>
              <p:cNvSpPr>
                <a:spLocks noChangeShapeType="1"/>
              </p:cNvSpPr>
              <p:nvPr/>
            </p:nvSpPr>
            <p:spPr bwMode="auto">
              <a:xfrm flipV="1">
                <a:off x="1344" y="2112"/>
                <a:ext cx="52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478" name="Line 22"/>
              <p:cNvSpPr>
                <a:spLocks noChangeShapeType="1"/>
              </p:cNvSpPr>
              <p:nvPr/>
            </p:nvSpPr>
            <p:spPr bwMode="auto">
              <a:xfrm>
                <a:off x="1344" y="2592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479" name="Text Box 23"/>
              <p:cNvSpPr txBox="1">
                <a:spLocks noChangeArrowheads="1"/>
              </p:cNvSpPr>
              <p:nvPr/>
            </p:nvSpPr>
            <p:spPr bwMode="auto">
              <a:xfrm>
                <a:off x="148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480" name="Text Box 24"/>
              <p:cNvSpPr txBox="1">
                <a:spLocks noChangeArrowheads="1"/>
              </p:cNvSpPr>
              <p:nvPr/>
            </p:nvSpPr>
            <p:spPr bwMode="auto">
              <a:xfrm>
                <a:off x="1392" y="1153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481" name="Text Box 25"/>
              <p:cNvSpPr txBox="1">
                <a:spLocks noChangeArrowheads="1"/>
              </p:cNvSpPr>
              <p:nvPr/>
            </p:nvSpPr>
            <p:spPr bwMode="auto">
              <a:xfrm>
                <a:off x="148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9482" name="Text Box 26"/>
              <p:cNvSpPr txBox="1">
                <a:spLocks noChangeArrowheads="1"/>
              </p:cNvSpPr>
              <p:nvPr/>
            </p:nvSpPr>
            <p:spPr bwMode="auto">
              <a:xfrm>
                <a:off x="1392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9483" name="Group 27"/>
            <p:cNvGrpSpPr>
              <a:grpSpLocks/>
            </p:cNvGrpSpPr>
            <p:nvPr/>
          </p:nvGrpSpPr>
          <p:grpSpPr bwMode="auto">
            <a:xfrm>
              <a:off x="2208" y="582"/>
              <a:ext cx="1008" cy="2784"/>
              <a:chOff x="2208" y="576"/>
              <a:chExt cx="1008" cy="2784"/>
            </a:xfrm>
          </p:grpSpPr>
          <p:sp>
            <p:nvSpPr>
              <p:cNvPr id="19484" name="Oval 28"/>
              <p:cNvSpPr>
                <a:spLocks noChangeArrowheads="1"/>
              </p:cNvSpPr>
              <p:nvPr/>
            </p:nvSpPr>
            <p:spPr bwMode="auto">
              <a:xfrm>
                <a:off x="2592" y="307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Love-40</a:t>
                </a:r>
              </a:p>
            </p:txBody>
          </p:sp>
          <p:sp>
            <p:nvSpPr>
              <p:cNvPr id="19485" name="Oval 29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15-30</a:t>
                </a:r>
              </a:p>
            </p:txBody>
          </p:sp>
          <p:sp>
            <p:nvSpPr>
              <p:cNvPr id="19486" name="Oval 30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30-15</a:t>
                </a:r>
              </a:p>
            </p:txBody>
          </p:sp>
          <p:sp>
            <p:nvSpPr>
              <p:cNvPr id="19487" name="Oval 31"/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576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40-Love</a:t>
                </a:r>
              </a:p>
            </p:txBody>
          </p:sp>
          <p:sp>
            <p:nvSpPr>
              <p:cNvPr id="19488" name="Line 32"/>
              <p:cNvSpPr>
                <a:spLocks noChangeShapeType="1"/>
              </p:cNvSpPr>
              <p:nvPr/>
            </p:nvSpPr>
            <p:spPr bwMode="auto">
              <a:xfrm flipV="1">
                <a:off x="2256" y="816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489" name="Line 33"/>
              <p:cNvSpPr>
                <a:spLocks noChangeShapeType="1"/>
              </p:cNvSpPr>
              <p:nvPr/>
            </p:nvSpPr>
            <p:spPr bwMode="auto">
              <a:xfrm>
                <a:off x="2256" y="120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490" name="Line 34"/>
              <p:cNvSpPr>
                <a:spLocks noChangeShapeType="1"/>
              </p:cNvSpPr>
              <p:nvPr/>
            </p:nvSpPr>
            <p:spPr bwMode="auto">
              <a:xfrm flipV="1">
                <a:off x="2208" y="1680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491" name="Line 35"/>
              <p:cNvSpPr>
                <a:spLocks noChangeShapeType="1"/>
              </p:cNvSpPr>
              <p:nvPr/>
            </p:nvSpPr>
            <p:spPr bwMode="auto">
              <a:xfrm>
                <a:off x="2208" y="2112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492" name="Line 36"/>
              <p:cNvSpPr>
                <a:spLocks noChangeShapeType="1"/>
              </p:cNvSpPr>
              <p:nvPr/>
            </p:nvSpPr>
            <p:spPr bwMode="auto">
              <a:xfrm flipV="1">
                <a:off x="2304" y="254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493" name="Line 37"/>
              <p:cNvSpPr>
                <a:spLocks noChangeShapeType="1"/>
              </p:cNvSpPr>
              <p:nvPr/>
            </p:nvSpPr>
            <p:spPr bwMode="auto">
              <a:xfrm>
                <a:off x="2304" y="2928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494" name="Text Box 38"/>
              <p:cNvSpPr txBox="1">
                <a:spLocks noChangeArrowheads="1"/>
              </p:cNvSpPr>
              <p:nvPr/>
            </p:nvSpPr>
            <p:spPr bwMode="auto">
              <a:xfrm>
                <a:off x="2304" y="2495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495" name="Text Box 39"/>
              <p:cNvSpPr txBox="1">
                <a:spLocks noChangeArrowheads="1"/>
              </p:cNvSpPr>
              <p:nvPr/>
            </p:nvSpPr>
            <p:spPr bwMode="auto">
              <a:xfrm>
                <a:off x="2304" y="163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496" name="Text Box 40"/>
              <p:cNvSpPr txBox="1">
                <a:spLocks noChangeArrowheads="1"/>
              </p:cNvSpPr>
              <p:nvPr/>
            </p:nvSpPr>
            <p:spPr bwMode="auto">
              <a:xfrm>
                <a:off x="2304" y="719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497" name="Text Box 41"/>
              <p:cNvSpPr txBox="1">
                <a:spLocks noChangeArrowheads="1"/>
              </p:cNvSpPr>
              <p:nvPr/>
            </p:nvSpPr>
            <p:spPr bwMode="auto">
              <a:xfrm>
                <a:off x="2304" y="29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9498" name="Text Box 42"/>
              <p:cNvSpPr txBox="1">
                <a:spLocks noChangeArrowheads="1"/>
              </p:cNvSpPr>
              <p:nvPr/>
            </p:nvSpPr>
            <p:spPr bwMode="auto">
              <a:xfrm>
                <a:off x="2304" y="2159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9499" name="Text Box 43"/>
              <p:cNvSpPr txBox="1">
                <a:spLocks noChangeArrowheads="1"/>
              </p:cNvSpPr>
              <p:nvPr/>
            </p:nvSpPr>
            <p:spPr bwMode="auto">
              <a:xfrm>
                <a:off x="2304" y="1295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9500" name="Group 44"/>
            <p:cNvGrpSpPr>
              <a:grpSpLocks/>
            </p:cNvGrpSpPr>
            <p:nvPr/>
          </p:nvGrpSpPr>
          <p:grpSpPr bwMode="auto">
            <a:xfrm>
              <a:off x="3120" y="150"/>
              <a:ext cx="1056" cy="3744"/>
              <a:chOff x="3120" y="144"/>
              <a:chExt cx="1056" cy="3744"/>
            </a:xfrm>
          </p:grpSpPr>
          <p:grpSp>
            <p:nvGrpSpPr>
              <p:cNvPr id="19501" name="Group 45"/>
              <p:cNvGrpSpPr>
                <a:grpSpLocks/>
              </p:cNvGrpSpPr>
              <p:nvPr/>
            </p:nvGrpSpPr>
            <p:grpSpPr bwMode="auto">
              <a:xfrm>
                <a:off x="3504" y="144"/>
                <a:ext cx="672" cy="480"/>
                <a:chOff x="4128" y="864"/>
                <a:chExt cx="672" cy="480"/>
              </a:xfrm>
            </p:grpSpPr>
            <p:sp>
              <p:nvSpPr>
                <p:cNvPr id="19502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912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Server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19503" name="Oval 47"/>
                <p:cNvSpPr>
                  <a:spLocks noChangeArrowheads="1"/>
                </p:cNvSpPr>
                <p:nvPr/>
              </p:nvSpPr>
              <p:spPr bwMode="auto">
                <a:xfrm>
                  <a:off x="4128" y="864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504" name="Group 48"/>
              <p:cNvGrpSpPr>
                <a:grpSpLocks/>
              </p:cNvGrpSpPr>
              <p:nvPr/>
            </p:nvGrpSpPr>
            <p:grpSpPr bwMode="auto">
              <a:xfrm>
                <a:off x="3504" y="3408"/>
                <a:ext cx="672" cy="480"/>
                <a:chOff x="4032" y="2400"/>
                <a:chExt cx="672" cy="480"/>
              </a:xfrm>
            </p:grpSpPr>
            <p:sp>
              <p:nvSpPr>
                <p:cNvPr id="19505" name="Oval 49"/>
                <p:cNvSpPr>
                  <a:spLocks noChangeArrowheads="1"/>
                </p:cNvSpPr>
                <p:nvPr/>
              </p:nvSpPr>
              <p:spPr bwMode="auto">
                <a:xfrm>
                  <a:off x="4080" y="2448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Opp</a:t>
                  </a:r>
                  <a:r>
                    <a:rPr lang="ja-JP" alt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’</a:t>
                  </a: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nt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19506" name="Oval 50"/>
                <p:cNvSpPr>
                  <a:spLocks noChangeArrowheads="1"/>
                </p:cNvSpPr>
                <p:nvPr/>
              </p:nvSpPr>
              <p:spPr bwMode="auto">
                <a:xfrm>
                  <a:off x="4032" y="2400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9507" name="Line 51"/>
              <p:cNvSpPr>
                <a:spLocks noChangeShapeType="1"/>
              </p:cNvSpPr>
              <p:nvPr/>
            </p:nvSpPr>
            <p:spPr bwMode="auto">
              <a:xfrm>
                <a:off x="3168" y="33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08" name="Line 52"/>
              <p:cNvSpPr>
                <a:spLocks noChangeShapeType="1"/>
              </p:cNvSpPr>
              <p:nvPr/>
            </p:nvSpPr>
            <p:spPr bwMode="auto">
              <a:xfrm flipV="1">
                <a:off x="3120" y="480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09" name="Text Box 53"/>
              <p:cNvSpPr txBox="1">
                <a:spLocks noChangeArrowheads="1"/>
              </p:cNvSpPr>
              <p:nvPr/>
            </p:nvSpPr>
            <p:spPr bwMode="auto">
              <a:xfrm>
                <a:off x="3168" y="3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510" name="Text Box 54"/>
              <p:cNvSpPr txBox="1">
                <a:spLocks noChangeArrowheads="1"/>
              </p:cNvSpPr>
              <p:nvPr/>
            </p:nvSpPr>
            <p:spPr bwMode="auto">
              <a:xfrm>
                <a:off x="3216" y="3360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9511" name="Group 55"/>
            <p:cNvGrpSpPr>
              <a:grpSpLocks/>
            </p:cNvGrpSpPr>
            <p:nvPr/>
          </p:nvGrpSpPr>
          <p:grpSpPr bwMode="auto">
            <a:xfrm>
              <a:off x="3072" y="822"/>
              <a:ext cx="912" cy="2355"/>
              <a:chOff x="3072" y="816"/>
              <a:chExt cx="912" cy="2355"/>
            </a:xfrm>
          </p:grpSpPr>
          <p:sp>
            <p:nvSpPr>
              <p:cNvPr id="19512" name="Oval 56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40-15</a:t>
                </a:r>
              </a:p>
            </p:txBody>
          </p:sp>
          <p:sp>
            <p:nvSpPr>
              <p:cNvPr id="19513" name="Oval 57"/>
              <p:cNvSpPr>
                <a:spLocks noChangeArrowheads="1"/>
              </p:cNvSpPr>
              <p:nvPr/>
            </p:nvSpPr>
            <p:spPr bwMode="auto">
              <a:xfrm>
                <a:off x="3504" y="268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15-40</a:t>
                </a:r>
              </a:p>
            </p:txBody>
          </p:sp>
          <p:sp>
            <p:nvSpPr>
              <p:cNvPr id="19514" name="Oval 58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30-all</a:t>
                </a:r>
              </a:p>
            </p:txBody>
          </p:sp>
          <p:sp>
            <p:nvSpPr>
              <p:cNvPr id="19515" name="Line 59"/>
              <p:cNvSpPr>
                <a:spLocks noChangeShapeType="1"/>
              </p:cNvSpPr>
              <p:nvPr/>
            </p:nvSpPr>
            <p:spPr bwMode="auto">
              <a:xfrm>
                <a:off x="3120" y="81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16" name="Line 60"/>
              <p:cNvSpPr>
                <a:spLocks noChangeShapeType="1"/>
              </p:cNvSpPr>
              <p:nvPr/>
            </p:nvSpPr>
            <p:spPr bwMode="auto">
              <a:xfrm flipV="1">
                <a:off x="3072" y="1344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17" name="Line 61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18" name="Line 62"/>
              <p:cNvSpPr>
                <a:spLocks noChangeShapeType="1"/>
              </p:cNvSpPr>
              <p:nvPr/>
            </p:nvSpPr>
            <p:spPr bwMode="auto">
              <a:xfrm flipV="1">
                <a:off x="3072" y="2112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19" name="Line 63"/>
              <p:cNvSpPr>
                <a:spLocks noChangeShapeType="1"/>
              </p:cNvSpPr>
              <p:nvPr/>
            </p:nvSpPr>
            <p:spPr bwMode="auto">
              <a:xfrm>
                <a:off x="3072" y="2544"/>
                <a:ext cx="52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20" name="Line 64"/>
              <p:cNvSpPr>
                <a:spLocks noChangeShapeType="1"/>
              </p:cNvSpPr>
              <p:nvPr/>
            </p:nvSpPr>
            <p:spPr bwMode="auto">
              <a:xfrm flipV="1">
                <a:off x="3168" y="2928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21" name="Text Box 65"/>
              <p:cNvSpPr txBox="1">
                <a:spLocks noChangeArrowheads="1"/>
              </p:cNvSpPr>
              <p:nvPr/>
            </p:nvSpPr>
            <p:spPr bwMode="auto">
              <a:xfrm>
                <a:off x="3216" y="2880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522" name="Text Box 66"/>
              <p:cNvSpPr txBox="1">
                <a:spLocks noChangeArrowheads="1"/>
              </p:cNvSpPr>
              <p:nvPr/>
            </p:nvSpPr>
            <p:spPr bwMode="auto">
              <a:xfrm>
                <a:off x="316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523" name="Text Box 67"/>
              <p:cNvSpPr txBox="1">
                <a:spLocks noChangeArrowheads="1"/>
              </p:cNvSpPr>
              <p:nvPr/>
            </p:nvSpPr>
            <p:spPr bwMode="auto">
              <a:xfrm>
                <a:off x="3168" y="1247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524" name="Text Box 68"/>
              <p:cNvSpPr txBox="1">
                <a:spLocks noChangeArrowheads="1"/>
              </p:cNvSpPr>
              <p:nvPr/>
            </p:nvSpPr>
            <p:spPr bwMode="auto">
              <a:xfrm>
                <a:off x="3216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9525" name="Text Box 69"/>
              <p:cNvSpPr txBox="1">
                <a:spLocks noChangeArrowheads="1"/>
              </p:cNvSpPr>
              <p:nvPr/>
            </p:nvSpPr>
            <p:spPr bwMode="auto">
              <a:xfrm>
                <a:off x="316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9526" name="Text Box 70"/>
              <p:cNvSpPr txBox="1">
                <a:spLocks noChangeArrowheads="1"/>
              </p:cNvSpPr>
              <p:nvPr/>
            </p:nvSpPr>
            <p:spPr bwMode="auto">
              <a:xfrm>
                <a:off x="3168" y="911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9527" name="Group 71"/>
            <p:cNvGrpSpPr>
              <a:grpSpLocks/>
            </p:cNvGrpSpPr>
            <p:nvPr/>
          </p:nvGrpSpPr>
          <p:grpSpPr bwMode="auto">
            <a:xfrm>
              <a:off x="3600" y="630"/>
              <a:ext cx="1152" cy="2784"/>
              <a:chOff x="3600" y="624"/>
              <a:chExt cx="1152" cy="2784"/>
            </a:xfrm>
          </p:grpSpPr>
          <p:sp>
            <p:nvSpPr>
              <p:cNvPr id="19528" name="Oval 7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30-40</a:t>
                </a:r>
              </a:p>
            </p:txBody>
          </p:sp>
          <p:sp>
            <p:nvSpPr>
              <p:cNvPr id="19529" name="Oval 73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40-30</a:t>
                </a:r>
              </a:p>
            </p:txBody>
          </p:sp>
          <p:sp>
            <p:nvSpPr>
              <p:cNvPr id="19530" name="Line 74"/>
              <p:cNvSpPr>
                <a:spLocks noChangeShapeType="1"/>
              </p:cNvSpPr>
              <p:nvPr/>
            </p:nvSpPr>
            <p:spPr bwMode="auto">
              <a:xfrm flipV="1">
                <a:off x="3744" y="624"/>
                <a:ext cx="9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31" name="Line 7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32" name="Line 76"/>
              <p:cNvSpPr>
                <a:spLocks noChangeShapeType="1"/>
              </p:cNvSpPr>
              <p:nvPr/>
            </p:nvSpPr>
            <p:spPr bwMode="auto">
              <a:xfrm>
                <a:off x="3936" y="134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33" name="Line 77"/>
              <p:cNvSpPr>
                <a:spLocks noChangeShapeType="1"/>
              </p:cNvSpPr>
              <p:nvPr/>
            </p:nvSpPr>
            <p:spPr bwMode="auto">
              <a:xfrm flipV="1">
                <a:off x="3936" y="168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34" name="Line 78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35" name="Line 79"/>
              <p:cNvSpPr>
                <a:spLocks noChangeShapeType="1"/>
              </p:cNvSpPr>
              <p:nvPr/>
            </p:nvSpPr>
            <p:spPr bwMode="auto">
              <a:xfrm flipV="1">
                <a:off x="3936" y="2496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36" name="Text Box 80"/>
              <p:cNvSpPr txBox="1">
                <a:spLocks noChangeArrowheads="1"/>
              </p:cNvSpPr>
              <p:nvPr/>
            </p:nvSpPr>
            <p:spPr bwMode="auto">
              <a:xfrm>
                <a:off x="4032" y="2400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537" name="Text Box 81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538" name="Text Box 82"/>
              <p:cNvSpPr txBox="1">
                <a:spLocks noChangeArrowheads="1"/>
              </p:cNvSpPr>
              <p:nvPr/>
            </p:nvSpPr>
            <p:spPr bwMode="auto">
              <a:xfrm>
                <a:off x="3600" y="768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539" name="Text Box 83"/>
              <p:cNvSpPr txBox="1">
                <a:spLocks noChangeArrowheads="1"/>
              </p:cNvSpPr>
              <p:nvPr/>
            </p:nvSpPr>
            <p:spPr bwMode="auto">
              <a:xfrm>
                <a:off x="3600" y="3072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9540" name="Text Box 84"/>
              <p:cNvSpPr txBox="1">
                <a:spLocks noChangeArrowheads="1"/>
              </p:cNvSpPr>
              <p:nvPr/>
            </p:nvSpPr>
            <p:spPr bwMode="auto">
              <a:xfrm>
                <a:off x="4032" y="196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9541" name="Text Box 85"/>
              <p:cNvSpPr txBox="1">
                <a:spLocks noChangeArrowheads="1"/>
              </p:cNvSpPr>
              <p:nvPr/>
            </p:nvSpPr>
            <p:spPr bwMode="auto">
              <a:xfrm>
                <a:off x="4032" y="1153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9542" name="Group 86"/>
            <p:cNvGrpSpPr>
              <a:grpSpLocks/>
            </p:cNvGrpSpPr>
            <p:nvPr/>
          </p:nvGrpSpPr>
          <p:grpSpPr bwMode="auto">
            <a:xfrm>
              <a:off x="4032" y="582"/>
              <a:ext cx="1440" cy="2880"/>
              <a:chOff x="4032" y="576"/>
              <a:chExt cx="1440" cy="2880"/>
            </a:xfrm>
          </p:grpSpPr>
          <p:sp>
            <p:nvSpPr>
              <p:cNvPr id="19543" name="Oval 87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deuce</a:t>
                </a:r>
              </a:p>
            </p:txBody>
          </p:sp>
          <p:sp>
            <p:nvSpPr>
              <p:cNvPr id="19544" name="Line 88"/>
              <p:cNvSpPr>
                <a:spLocks noChangeShapeType="1"/>
              </p:cNvSpPr>
              <p:nvPr/>
            </p:nvSpPr>
            <p:spPr bwMode="auto">
              <a:xfrm flipH="1" flipV="1">
                <a:off x="4032" y="576"/>
                <a:ext cx="48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45" name="Line 89"/>
              <p:cNvSpPr>
                <a:spLocks noChangeShapeType="1"/>
              </p:cNvSpPr>
              <p:nvPr/>
            </p:nvSpPr>
            <p:spPr bwMode="auto">
              <a:xfrm>
                <a:off x="4704" y="1680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46" name="Line 90"/>
              <p:cNvSpPr>
                <a:spLocks noChangeShapeType="1"/>
              </p:cNvSpPr>
              <p:nvPr/>
            </p:nvSpPr>
            <p:spPr bwMode="auto">
              <a:xfrm flipV="1">
                <a:off x="4704" y="21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47" name="Line 91"/>
              <p:cNvSpPr>
                <a:spLocks noChangeShapeType="1"/>
              </p:cNvSpPr>
              <p:nvPr/>
            </p:nvSpPr>
            <p:spPr bwMode="auto">
              <a:xfrm flipH="1">
                <a:off x="4032" y="2544"/>
                <a:ext cx="48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48" name="Text Box 92"/>
              <p:cNvSpPr txBox="1">
                <a:spLocks noChangeArrowheads="1"/>
              </p:cNvSpPr>
              <p:nvPr/>
            </p:nvSpPr>
            <p:spPr bwMode="auto">
              <a:xfrm>
                <a:off x="4752" y="2016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549" name="Text Box 93"/>
              <p:cNvSpPr txBox="1">
                <a:spLocks noChangeArrowheads="1"/>
              </p:cNvSpPr>
              <p:nvPr/>
            </p:nvSpPr>
            <p:spPr bwMode="auto">
              <a:xfrm>
                <a:off x="4128" y="91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550" name="Text Box 94"/>
              <p:cNvSpPr txBox="1">
                <a:spLocks noChangeArrowheads="1"/>
              </p:cNvSpPr>
              <p:nvPr/>
            </p:nvSpPr>
            <p:spPr bwMode="auto">
              <a:xfrm>
                <a:off x="4752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9551" name="Text Box 95"/>
              <p:cNvSpPr txBox="1">
                <a:spLocks noChangeArrowheads="1"/>
              </p:cNvSpPr>
              <p:nvPr/>
            </p:nvSpPr>
            <p:spPr bwMode="auto">
              <a:xfrm>
                <a:off x="4128" y="283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9552" name="Group 96"/>
            <p:cNvGrpSpPr>
              <a:grpSpLocks/>
            </p:cNvGrpSpPr>
            <p:nvPr/>
          </p:nvGrpSpPr>
          <p:grpSpPr bwMode="auto">
            <a:xfrm>
              <a:off x="4752" y="774"/>
              <a:ext cx="480" cy="2496"/>
              <a:chOff x="4752" y="768"/>
              <a:chExt cx="480" cy="2496"/>
            </a:xfrm>
          </p:grpSpPr>
          <p:sp>
            <p:nvSpPr>
              <p:cNvPr id="19553" name="Oval 97"/>
              <p:cNvSpPr>
                <a:spLocks noChangeArrowheads="1"/>
              </p:cNvSpPr>
              <p:nvPr/>
            </p:nvSpPr>
            <p:spPr bwMode="auto">
              <a:xfrm>
                <a:off x="4752" y="297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Ad-out</a:t>
                </a:r>
              </a:p>
            </p:txBody>
          </p:sp>
          <p:sp>
            <p:nvSpPr>
              <p:cNvPr id="19554" name="Oval 98"/>
              <p:cNvSpPr>
                <a:spLocks noChangeArrowheads="1"/>
              </p:cNvSpPr>
              <p:nvPr/>
            </p:nvSpPr>
            <p:spPr bwMode="auto">
              <a:xfrm>
                <a:off x="4752" y="76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Ad-in</a:t>
                </a:r>
              </a:p>
            </p:txBody>
          </p:sp>
          <p:sp>
            <p:nvSpPr>
              <p:cNvPr id="19555" name="Line 99"/>
              <p:cNvSpPr>
                <a:spLocks noChangeShapeType="1"/>
              </p:cNvSpPr>
              <p:nvPr/>
            </p:nvSpPr>
            <p:spPr bwMode="auto">
              <a:xfrm flipH="1" flipV="1">
                <a:off x="4992" y="1056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56" name="Line 100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57" name="Text Box 101"/>
              <p:cNvSpPr txBox="1">
                <a:spLocks noChangeArrowheads="1"/>
              </p:cNvSpPr>
              <p:nvPr/>
            </p:nvSpPr>
            <p:spPr bwMode="auto">
              <a:xfrm>
                <a:off x="4992" y="13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558" name="Text Box 102"/>
              <p:cNvSpPr txBox="1">
                <a:spLocks noChangeArrowheads="1"/>
              </p:cNvSpPr>
              <p:nvPr/>
            </p:nvSpPr>
            <p:spPr bwMode="auto">
              <a:xfrm>
                <a:off x="4944" y="2448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9559" name="Group 103"/>
            <p:cNvGrpSpPr>
              <a:grpSpLocks/>
            </p:cNvGrpSpPr>
            <p:nvPr/>
          </p:nvGrpSpPr>
          <p:grpSpPr bwMode="auto">
            <a:xfrm>
              <a:off x="4176" y="384"/>
              <a:ext cx="1394" cy="3270"/>
              <a:chOff x="4176" y="378"/>
              <a:chExt cx="1394" cy="3270"/>
            </a:xfrm>
          </p:grpSpPr>
          <p:sp>
            <p:nvSpPr>
              <p:cNvPr id="19560" name="Text Box 104"/>
              <p:cNvSpPr txBox="1">
                <a:spLocks noChangeArrowheads="1"/>
              </p:cNvSpPr>
              <p:nvPr/>
            </p:nvSpPr>
            <p:spPr bwMode="auto">
              <a:xfrm>
                <a:off x="5328" y="25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561" name="Text Box 105"/>
              <p:cNvSpPr txBox="1">
                <a:spLocks noChangeArrowheads="1"/>
              </p:cNvSpPr>
              <p:nvPr/>
            </p:nvSpPr>
            <p:spPr bwMode="auto">
              <a:xfrm>
                <a:off x="5376" y="1296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9562" name="Line 106"/>
              <p:cNvSpPr>
                <a:spLocks noChangeShapeType="1"/>
              </p:cNvSpPr>
              <p:nvPr/>
            </p:nvSpPr>
            <p:spPr bwMode="auto">
              <a:xfrm flipH="1" flipV="1">
                <a:off x="4176" y="378"/>
                <a:ext cx="62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563" name="Line 107"/>
              <p:cNvSpPr>
                <a:spLocks noChangeShapeType="1"/>
              </p:cNvSpPr>
              <p:nvPr/>
            </p:nvSpPr>
            <p:spPr bwMode="auto">
              <a:xfrm flipH="1">
                <a:off x="4176" y="3216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cxnSp>
            <p:nvCxnSpPr>
              <p:cNvPr id="19564" name="AutoShape 108"/>
              <p:cNvCxnSpPr>
                <a:cxnSpLocks noChangeShapeType="1"/>
              </p:cNvCxnSpPr>
              <p:nvPr/>
            </p:nvCxnSpPr>
            <p:spPr bwMode="auto">
              <a:xfrm flipV="1">
                <a:off x="5232" y="2112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565" name="AutoShape 109"/>
              <p:cNvCxnSpPr>
                <a:cxnSpLocks noChangeShapeType="1"/>
              </p:cNvCxnSpPr>
              <p:nvPr/>
            </p:nvCxnSpPr>
            <p:spPr bwMode="auto">
              <a:xfrm>
                <a:off x="5232" y="906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9566" name="Text Box 110"/>
              <p:cNvSpPr txBox="1">
                <a:spLocks noChangeArrowheads="1"/>
              </p:cNvSpPr>
              <p:nvPr/>
            </p:nvSpPr>
            <p:spPr bwMode="auto">
              <a:xfrm>
                <a:off x="4416" y="576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9567" name="Text Box 111"/>
              <p:cNvSpPr txBox="1">
                <a:spLocks noChangeArrowheads="1"/>
              </p:cNvSpPr>
              <p:nvPr/>
            </p:nvSpPr>
            <p:spPr bwMode="auto">
              <a:xfrm>
                <a:off x="4368" y="3264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</p:grpSp>
      <p:sp>
        <p:nvSpPr>
          <p:cNvPr id="19568" name="Text Box 112"/>
          <p:cNvSpPr txBox="1">
            <a:spLocks noChangeArrowheads="1"/>
          </p:cNvSpPr>
          <p:nvPr/>
        </p:nvSpPr>
        <p:spPr bwMode="auto">
          <a:xfrm>
            <a:off x="441325" y="1938338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charset="0"/>
                <a:ea typeface="ＭＳ Ｐゴシック" charset="0"/>
              </a:rPr>
              <a:t>s o s o s o s o s o s s</a:t>
            </a:r>
          </a:p>
        </p:txBody>
      </p:sp>
      <p:sp>
        <p:nvSpPr>
          <p:cNvPr id="19569" name="Line 113"/>
          <p:cNvSpPr>
            <a:spLocks noChangeShapeType="1"/>
          </p:cNvSpPr>
          <p:nvPr/>
        </p:nvSpPr>
        <p:spPr bwMode="auto">
          <a:xfrm flipV="1">
            <a:off x="990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9570" name="Text Box 114"/>
          <p:cNvSpPr txBox="1">
            <a:spLocks noChangeArrowheads="1"/>
          </p:cNvSpPr>
          <p:nvPr/>
        </p:nvSpPr>
        <p:spPr bwMode="auto">
          <a:xfrm>
            <a:off x="3276600" y="38100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3366"/>
                </a:solidFill>
                <a:latin typeface="Tahoma" charset="0"/>
                <a:ea typeface="ＭＳ Ｐゴシック" charset="0"/>
              </a:rPr>
              <a:t>*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Processing a String</a:t>
            </a:r>
          </a:p>
        </p:txBody>
      </p:sp>
      <p:sp>
        <p:nvSpPr>
          <p:cNvPr id="1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E833-7B36-FD40-80A3-16E68AE68444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01625" y="2133600"/>
            <a:ext cx="8842375" cy="4724400"/>
            <a:chOff x="0" y="150"/>
            <a:chExt cx="5570" cy="3744"/>
          </a:xfrm>
        </p:grpSpPr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288" y="1878"/>
              <a:ext cx="38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Love</a:t>
              </a:r>
            </a:p>
          </p:txBody>
        </p:sp>
        <p:grpSp>
          <p:nvGrpSpPr>
            <p:cNvPr id="20485" name="Group 5"/>
            <p:cNvGrpSpPr>
              <a:grpSpLocks/>
            </p:cNvGrpSpPr>
            <p:nvPr/>
          </p:nvGrpSpPr>
          <p:grpSpPr bwMode="auto">
            <a:xfrm>
              <a:off x="0" y="1398"/>
              <a:ext cx="420" cy="528"/>
              <a:chOff x="0" y="1392"/>
              <a:chExt cx="420" cy="528"/>
            </a:xfrm>
          </p:grpSpPr>
          <p:sp>
            <p:nvSpPr>
              <p:cNvPr id="20486" name="Text Box 6"/>
              <p:cNvSpPr txBox="1">
                <a:spLocks noChangeArrowheads="1"/>
              </p:cNvSpPr>
              <p:nvPr/>
            </p:nvSpPr>
            <p:spPr bwMode="auto">
              <a:xfrm>
                <a:off x="0" y="1392"/>
                <a:ext cx="42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Start</a:t>
                </a:r>
              </a:p>
            </p:txBody>
          </p:sp>
          <p:sp>
            <p:nvSpPr>
              <p:cNvPr id="20487" name="Line 7"/>
              <p:cNvSpPr>
                <a:spLocks noChangeShapeType="1"/>
              </p:cNvSpPr>
              <p:nvPr/>
            </p:nvSpPr>
            <p:spPr bwMode="auto">
              <a:xfrm>
                <a:off x="202" y="1680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488" name="Group 8"/>
            <p:cNvGrpSpPr>
              <a:grpSpLocks/>
            </p:cNvGrpSpPr>
            <p:nvPr/>
          </p:nvGrpSpPr>
          <p:grpSpPr bwMode="auto">
            <a:xfrm>
              <a:off x="528" y="1398"/>
              <a:ext cx="864" cy="1248"/>
              <a:chOff x="528" y="1392"/>
              <a:chExt cx="864" cy="1248"/>
            </a:xfrm>
          </p:grpSpPr>
          <p:sp>
            <p:nvSpPr>
              <p:cNvPr id="20489" name="Oval 9"/>
              <p:cNvSpPr>
                <a:spLocks noChangeArrowheads="1"/>
              </p:cNvSpPr>
              <p:nvPr/>
            </p:nvSpPr>
            <p:spPr bwMode="auto">
              <a:xfrm>
                <a:off x="720" y="2352"/>
                <a:ext cx="672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Love-15</a:t>
                </a:r>
              </a:p>
            </p:txBody>
          </p:sp>
          <p:sp>
            <p:nvSpPr>
              <p:cNvPr id="20490" name="Oval 1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15-Love</a:t>
                </a:r>
              </a:p>
            </p:txBody>
          </p:sp>
          <p:sp>
            <p:nvSpPr>
              <p:cNvPr id="20491" name="Line 11"/>
              <p:cNvSpPr>
                <a:spLocks noChangeShapeType="1"/>
              </p:cNvSpPr>
              <p:nvPr/>
            </p:nvSpPr>
            <p:spPr bwMode="auto">
              <a:xfrm flipV="1">
                <a:off x="576" y="1632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492" name="Line 12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493" name="Text Box 13"/>
              <p:cNvSpPr txBox="1">
                <a:spLocks noChangeArrowheads="1"/>
              </p:cNvSpPr>
              <p:nvPr/>
            </p:nvSpPr>
            <p:spPr bwMode="auto">
              <a:xfrm>
                <a:off x="528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494" name="Text Box 14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0495" name="Group 15"/>
            <p:cNvGrpSpPr>
              <a:grpSpLocks/>
            </p:cNvGrpSpPr>
            <p:nvPr/>
          </p:nvGrpSpPr>
          <p:grpSpPr bwMode="auto">
            <a:xfrm>
              <a:off x="1344" y="966"/>
              <a:ext cx="1008" cy="2016"/>
              <a:chOff x="1344" y="960"/>
              <a:chExt cx="1008" cy="2016"/>
            </a:xfrm>
          </p:grpSpPr>
          <p:sp>
            <p:nvSpPr>
              <p:cNvPr id="20496" name="Oval 16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Love-30</a:t>
                </a:r>
              </a:p>
            </p:txBody>
          </p:sp>
          <p:sp>
            <p:nvSpPr>
              <p:cNvPr id="20497" name="Oval 17"/>
              <p:cNvSpPr>
                <a:spLocks noChangeArrowheads="1"/>
              </p:cNvSpPr>
              <p:nvPr/>
            </p:nvSpPr>
            <p:spPr bwMode="auto">
              <a:xfrm>
                <a:off x="1776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15-all</a:t>
                </a:r>
              </a:p>
            </p:txBody>
          </p:sp>
          <p:sp>
            <p:nvSpPr>
              <p:cNvPr id="20498" name="Oval 18"/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30-Love</a:t>
                </a:r>
              </a:p>
            </p:txBody>
          </p:sp>
          <p:sp>
            <p:nvSpPr>
              <p:cNvPr id="20499" name="Line 19"/>
              <p:cNvSpPr>
                <a:spLocks noChangeShapeType="1"/>
              </p:cNvSpPr>
              <p:nvPr/>
            </p:nvSpPr>
            <p:spPr bwMode="auto">
              <a:xfrm flipV="1">
                <a:off x="1344" y="120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00" name="Line 20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52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01" name="Line 21"/>
              <p:cNvSpPr>
                <a:spLocks noChangeShapeType="1"/>
              </p:cNvSpPr>
              <p:nvPr/>
            </p:nvSpPr>
            <p:spPr bwMode="auto">
              <a:xfrm flipV="1">
                <a:off x="1344" y="2112"/>
                <a:ext cx="52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02" name="Line 22"/>
              <p:cNvSpPr>
                <a:spLocks noChangeShapeType="1"/>
              </p:cNvSpPr>
              <p:nvPr/>
            </p:nvSpPr>
            <p:spPr bwMode="auto">
              <a:xfrm>
                <a:off x="1344" y="2592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03" name="Text Box 23"/>
              <p:cNvSpPr txBox="1">
                <a:spLocks noChangeArrowheads="1"/>
              </p:cNvSpPr>
              <p:nvPr/>
            </p:nvSpPr>
            <p:spPr bwMode="auto">
              <a:xfrm>
                <a:off x="148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504" name="Text Box 24"/>
              <p:cNvSpPr txBox="1">
                <a:spLocks noChangeArrowheads="1"/>
              </p:cNvSpPr>
              <p:nvPr/>
            </p:nvSpPr>
            <p:spPr bwMode="auto">
              <a:xfrm>
                <a:off x="1392" y="1153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505" name="Text Box 25"/>
              <p:cNvSpPr txBox="1">
                <a:spLocks noChangeArrowheads="1"/>
              </p:cNvSpPr>
              <p:nvPr/>
            </p:nvSpPr>
            <p:spPr bwMode="auto">
              <a:xfrm>
                <a:off x="148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0506" name="Text Box 26"/>
              <p:cNvSpPr txBox="1">
                <a:spLocks noChangeArrowheads="1"/>
              </p:cNvSpPr>
              <p:nvPr/>
            </p:nvSpPr>
            <p:spPr bwMode="auto">
              <a:xfrm>
                <a:off x="1392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0507" name="Group 27"/>
            <p:cNvGrpSpPr>
              <a:grpSpLocks/>
            </p:cNvGrpSpPr>
            <p:nvPr/>
          </p:nvGrpSpPr>
          <p:grpSpPr bwMode="auto">
            <a:xfrm>
              <a:off x="2208" y="582"/>
              <a:ext cx="1008" cy="2784"/>
              <a:chOff x="2208" y="576"/>
              <a:chExt cx="1008" cy="2784"/>
            </a:xfrm>
          </p:grpSpPr>
          <p:sp>
            <p:nvSpPr>
              <p:cNvPr id="20508" name="Oval 28"/>
              <p:cNvSpPr>
                <a:spLocks noChangeArrowheads="1"/>
              </p:cNvSpPr>
              <p:nvPr/>
            </p:nvSpPr>
            <p:spPr bwMode="auto">
              <a:xfrm>
                <a:off x="2592" y="307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Love-40</a:t>
                </a:r>
              </a:p>
            </p:txBody>
          </p:sp>
          <p:sp>
            <p:nvSpPr>
              <p:cNvPr id="20509" name="Oval 29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15-30</a:t>
                </a:r>
              </a:p>
            </p:txBody>
          </p:sp>
          <p:sp>
            <p:nvSpPr>
              <p:cNvPr id="20510" name="Oval 30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30-15</a:t>
                </a:r>
              </a:p>
            </p:txBody>
          </p:sp>
          <p:sp>
            <p:nvSpPr>
              <p:cNvPr id="20511" name="Oval 31"/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576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40-Love</a:t>
                </a:r>
              </a:p>
            </p:txBody>
          </p:sp>
          <p:sp>
            <p:nvSpPr>
              <p:cNvPr id="20512" name="Line 32"/>
              <p:cNvSpPr>
                <a:spLocks noChangeShapeType="1"/>
              </p:cNvSpPr>
              <p:nvPr/>
            </p:nvSpPr>
            <p:spPr bwMode="auto">
              <a:xfrm flipV="1">
                <a:off x="2256" y="816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13" name="Line 33"/>
              <p:cNvSpPr>
                <a:spLocks noChangeShapeType="1"/>
              </p:cNvSpPr>
              <p:nvPr/>
            </p:nvSpPr>
            <p:spPr bwMode="auto">
              <a:xfrm>
                <a:off x="2256" y="120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14" name="Line 34"/>
              <p:cNvSpPr>
                <a:spLocks noChangeShapeType="1"/>
              </p:cNvSpPr>
              <p:nvPr/>
            </p:nvSpPr>
            <p:spPr bwMode="auto">
              <a:xfrm flipV="1">
                <a:off x="2208" y="1680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15" name="Line 35"/>
              <p:cNvSpPr>
                <a:spLocks noChangeShapeType="1"/>
              </p:cNvSpPr>
              <p:nvPr/>
            </p:nvSpPr>
            <p:spPr bwMode="auto">
              <a:xfrm>
                <a:off x="2208" y="2112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16" name="Line 36"/>
              <p:cNvSpPr>
                <a:spLocks noChangeShapeType="1"/>
              </p:cNvSpPr>
              <p:nvPr/>
            </p:nvSpPr>
            <p:spPr bwMode="auto">
              <a:xfrm flipV="1">
                <a:off x="2304" y="254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17" name="Line 37"/>
              <p:cNvSpPr>
                <a:spLocks noChangeShapeType="1"/>
              </p:cNvSpPr>
              <p:nvPr/>
            </p:nvSpPr>
            <p:spPr bwMode="auto">
              <a:xfrm>
                <a:off x="2304" y="2928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18" name="Text Box 38"/>
              <p:cNvSpPr txBox="1">
                <a:spLocks noChangeArrowheads="1"/>
              </p:cNvSpPr>
              <p:nvPr/>
            </p:nvSpPr>
            <p:spPr bwMode="auto">
              <a:xfrm>
                <a:off x="2304" y="2495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519" name="Text Box 39"/>
              <p:cNvSpPr txBox="1">
                <a:spLocks noChangeArrowheads="1"/>
              </p:cNvSpPr>
              <p:nvPr/>
            </p:nvSpPr>
            <p:spPr bwMode="auto">
              <a:xfrm>
                <a:off x="2304" y="163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520" name="Text Box 40"/>
              <p:cNvSpPr txBox="1">
                <a:spLocks noChangeArrowheads="1"/>
              </p:cNvSpPr>
              <p:nvPr/>
            </p:nvSpPr>
            <p:spPr bwMode="auto">
              <a:xfrm>
                <a:off x="2304" y="719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521" name="Text Box 41"/>
              <p:cNvSpPr txBox="1">
                <a:spLocks noChangeArrowheads="1"/>
              </p:cNvSpPr>
              <p:nvPr/>
            </p:nvSpPr>
            <p:spPr bwMode="auto">
              <a:xfrm>
                <a:off x="2304" y="29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0522" name="Text Box 42"/>
              <p:cNvSpPr txBox="1">
                <a:spLocks noChangeArrowheads="1"/>
              </p:cNvSpPr>
              <p:nvPr/>
            </p:nvSpPr>
            <p:spPr bwMode="auto">
              <a:xfrm>
                <a:off x="2304" y="2159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0523" name="Text Box 43"/>
              <p:cNvSpPr txBox="1">
                <a:spLocks noChangeArrowheads="1"/>
              </p:cNvSpPr>
              <p:nvPr/>
            </p:nvSpPr>
            <p:spPr bwMode="auto">
              <a:xfrm>
                <a:off x="2304" y="1295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0524" name="Group 44"/>
            <p:cNvGrpSpPr>
              <a:grpSpLocks/>
            </p:cNvGrpSpPr>
            <p:nvPr/>
          </p:nvGrpSpPr>
          <p:grpSpPr bwMode="auto">
            <a:xfrm>
              <a:off x="3120" y="150"/>
              <a:ext cx="1056" cy="3744"/>
              <a:chOff x="3120" y="144"/>
              <a:chExt cx="1056" cy="3744"/>
            </a:xfrm>
          </p:grpSpPr>
          <p:grpSp>
            <p:nvGrpSpPr>
              <p:cNvPr id="20525" name="Group 45"/>
              <p:cNvGrpSpPr>
                <a:grpSpLocks/>
              </p:cNvGrpSpPr>
              <p:nvPr/>
            </p:nvGrpSpPr>
            <p:grpSpPr bwMode="auto">
              <a:xfrm>
                <a:off x="3504" y="144"/>
                <a:ext cx="672" cy="480"/>
                <a:chOff x="4128" y="864"/>
                <a:chExt cx="672" cy="480"/>
              </a:xfrm>
            </p:grpSpPr>
            <p:sp>
              <p:nvSpPr>
                <p:cNvPr id="20526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912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Server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0527" name="Oval 47"/>
                <p:cNvSpPr>
                  <a:spLocks noChangeArrowheads="1"/>
                </p:cNvSpPr>
                <p:nvPr/>
              </p:nvSpPr>
              <p:spPr bwMode="auto">
                <a:xfrm>
                  <a:off x="4128" y="864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528" name="Group 48"/>
              <p:cNvGrpSpPr>
                <a:grpSpLocks/>
              </p:cNvGrpSpPr>
              <p:nvPr/>
            </p:nvGrpSpPr>
            <p:grpSpPr bwMode="auto">
              <a:xfrm>
                <a:off x="3504" y="3408"/>
                <a:ext cx="672" cy="480"/>
                <a:chOff x="4032" y="2400"/>
                <a:chExt cx="672" cy="480"/>
              </a:xfrm>
            </p:grpSpPr>
            <p:sp>
              <p:nvSpPr>
                <p:cNvPr id="20529" name="Oval 49"/>
                <p:cNvSpPr>
                  <a:spLocks noChangeArrowheads="1"/>
                </p:cNvSpPr>
                <p:nvPr/>
              </p:nvSpPr>
              <p:spPr bwMode="auto">
                <a:xfrm>
                  <a:off x="4080" y="2448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Opp</a:t>
                  </a:r>
                  <a:r>
                    <a:rPr lang="ja-JP" alt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’</a:t>
                  </a: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nt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0530" name="Oval 50"/>
                <p:cNvSpPr>
                  <a:spLocks noChangeArrowheads="1"/>
                </p:cNvSpPr>
                <p:nvPr/>
              </p:nvSpPr>
              <p:spPr bwMode="auto">
                <a:xfrm>
                  <a:off x="4032" y="2400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531" name="Line 51"/>
              <p:cNvSpPr>
                <a:spLocks noChangeShapeType="1"/>
              </p:cNvSpPr>
              <p:nvPr/>
            </p:nvSpPr>
            <p:spPr bwMode="auto">
              <a:xfrm>
                <a:off x="3168" y="33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32" name="Line 52"/>
              <p:cNvSpPr>
                <a:spLocks noChangeShapeType="1"/>
              </p:cNvSpPr>
              <p:nvPr/>
            </p:nvSpPr>
            <p:spPr bwMode="auto">
              <a:xfrm flipV="1">
                <a:off x="3120" y="480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33" name="Text Box 53"/>
              <p:cNvSpPr txBox="1">
                <a:spLocks noChangeArrowheads="1"/>
              </p:cNvSpPr>
              <p:nvPr/>
            </p:nvSpPr>
            <p:spPr bwMode="auto">
              <a:xfrm>
                <a:off x="3168" y="3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534" name="Text Box 54"/>
              <p:cNvSpPr txBox="1">
                <a:spLocks noChangeArrowheads="1"/>
              </p:cNvSpPr>
              <p:nvPr/>
            </p:nvSpPr>
            <p:spPr bwMode="auto">
              <a:xfrm>
                <a:off x="3216" y="3360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0535" name="Group 55"/>
            <p:cNvGrpSpPr>
              <a:grpSpLocks/>
            </p:cNvGrpSpPr>
            <p:nvPr/>
          </p:nvGrpSpPr>
          <p:grpSpPr bwMode="auto">
            <a:xfrm>
              <a:off x="3072" y="822"/>
              <a:ext cx="912" cy="2355"/>
              <a:chOff x="3072" y="816"/>
              <a:chExt cx="912" cy="2355"/>
            </a:xfrm>
          </p:grpSpPr>
          <p:sp>
            <p:nvSpPr>
              <p:cNvPr id="20536" name="Oval 56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40-15</a:t>
                </a:r>
              </a:p>
            </p:txBody>
          </p:sp>
          <p:sp>
            <p:nvSpPr>
              <p:cNvPr id="20537" name="Oval 57"/>
              <p:cNvSpPr>
                <a:spLocks noChangeArrowheads="1"/>
              </p:cNvSpPr>
              <p:nvPr/>
            </p:nvSpPr>
            <p:spPr bwMode="auto">
              <a:xfrm>
                <a:off x="3504" y="268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15-40</a:t>
                </a:r>
              </a:p>
            </p:txBody>
          </p:sp>
          <p:sp>
            <p:nvSpPr>
              <p:cNvPr id="20538" name="Oval 58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30-all</a:t>
                </a:r>
              </a:p>
            </p:txBody>
          </p:sp>
          <p:sp>
            <p:nvSpPr>
              <p:cNvPr id="20539" name="Line 59"/>
              <p:cNvSpPr>
                <a:spLocks noChangeShapeType="1"/>
              </p:cNvSpPr>
              <p:nvPr/>
            </p:nvSpPr>
            <p:spPr bwMode="auto">
              <a:xfrm>
                <a:off x="3120" y="81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40" name="Line 60"/>
              <p:cNvSpPr>
                <a:spLocks noChangeShapeType="1"/>
              </p:cNvSpPr>
              <p:nvPr/>
            </p:nvSpPr>
            <p:spPr bwMode="auto">
              <a:xfrm flipV="1">
                <a:off x="3072" y="1344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41" name="Line 61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42" name="Line 62"/>
              <p:cNvSpPr>
                <a:spLocks noChangeShapeType="1"/>
              </p:cNvSpPr>
              <p:nvPr/>
            </p:nvSpPr>
            <p:spPr bwMode="auto">
              <a:xfrm flipV="1">
                <a:off x="3072" y="2112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43" name="Line 63"/>
              <p:cNvSpPr>
                <a:spLocks noChangeShapeType="1"/>
              </p:cNvSpPr>
              <p:nvPr/>
            </p:nvSpPr>
            <p:spPr bwMode="auto">
              <a:xfrm>
                <a:off x="3072" y="2544"/>
                <a:ext cx="52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44" name="Line 64"/>
              <p:cNvSpPr>
                <a:spLocks noChangeShapeType="1"/>
              </p:cNvSpPr>
              <p:nvPr/>
            </p:nvSpPr>
            <p:spPr bwMode="auto">
              <a:xfrm flipV="1">
                <a:off x="3168" y="2928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45" name="Text Box 65"/>
              <p:cNvSpPr txBox="1">
                <a:spLocks noChangeArrowheads="1"/>
              </p:cNvSpPr>
              <p:nvPr/>
            </p:nvSpPr>
            <p:spPr bwMode="auto">
              <a:xfrm>
                <a:off x="3216" y="2880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546" name="Text Box 66"/>
              <p:cNvSpPr txBox="1">
                <a:spLocks noChangeArrowheads="1"/>
              </p:cNvSpPr>
              <p:nvPr/>
            </p:nvSpPr>
            <p:spPr bwMode="auto">
              <a:xfrm>
                <a:off x="316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547" name="Text Box 67"/>
              <p:cNvSpPr txBox="1">
                <a:spLocks noChangeArrowheads="1"/>
              </p:cNvSpPr>
              <p:nvPr/>
            </p:nvSpPr>
            <p:spPr bwMode="auto">
              <a:xfrm>
                <a:off x="3168" y="1247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548" name="Text Box 68"/>
              <p:cNvSpPr txBox="1">
                <a:spLocks noChangeArrowheads="1"/>
              </p:cNvSpPr>
              <p:nvPr/>
            </p:nvSpPr>
            <p:spPr bwMode="auto">
              <a:xfrm>
                <a:off x="3216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0549" name="Text Box 69"/>
              <p:cNvSpPr txBox="1">
                <a:spLocks noChangeArrowheads="1"/>
              </p:cNvSpPr>
              <p:nvPr/>
            </p:nvSpPr>
            <p:spPr bwMode="auto">
              <a:xfrm>
                <a:off x="316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0550" name="Text Box 70"/>
              <p:cNvSpPr txBox="1">
                <a:spLocks noChangeArrowheads="1"/>
              </p:cNvSpPr>
              <p:nvPr/>
            </p:nvSpPr>
            <p:spPr bwMode="auto">
              <a:xfrm>
                <a:off x="3168" y="911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0551" name="Group 71"/>
            <p:cNvGrpSpPr>
              <a:grpSpLocks/>
            </p:cNvGrpSpPr>
            <p:nvPr/>
          </p:nvGrpSpPr>
          <p:grpSpPr bwMode="auto">
            <a:xfrm>
              <a:off x="3600" y="630"/>
              <a:ext cx="1152" cy="2784"/>
              <a:chOff x="3600" y="624"/>
              <a:chExt cx="1152" cy="2784"/>
            </a:xfrm>
          </p:grpSpPr>
          <p:sp>
            <p:nvSpPr>
              <p:cNvPr id="20552" name="Oval 7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30-40</a:t>
                </a:r>
              </a:p>
            </p:txBody>
          </p:sp>
          <p:sp>
            <p:nvSpPr>
              <p:cNvPr id="20553" name="Oval 73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40-30</a:t>
                </a:r>
              </a:p>
            </p:txBody>
          </p:sp>
          <p:sp>
            <p:nvSpPr>
              <p:cNvPr id="20554" name="Line 74"/>
              <p:cNvSpPr>
                <a:spLocks noChangeShapeType="1"/>
              </p:cNvSpPr>
              <p:nvPr/>
            </p:nvSpPr>
            <p:spPr bwMode="auto">
              <a:xfrm flipV="1">
                <a:off x="3744" y="624"/>
                <a:ext cx="9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55" name="Line 7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56" name="Line 76"/>
              <p:cNvSpPr>
                <a:spLocks noChangeShapeType="1"/>
              </p:cNvSpPr>
              <p:nvPr/>
            </p:nvSpPr>
            <p:spPr bwMode="auto">
              <a:xfrm>
                <a:off x="3936" y="134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57" name="Line 77"/>
              <p:cNvSpPr>
                <a:spLocks noChangeShapeType="1"/>
              </p:cNvSpPr>
              <p:nvPr/>
            </p:nvSpPr>
            <p:spPr bwMode="auto">
              <a:xfrm flipV="1">
                <a:off x="3936" y="168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58" name="Line 78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59" name="Line 79"/>
              <p:cNvSpPr>
                <a:spLocks noChangeShapeType="1"/>
              </p:cNvSpPr>
              <p:nvPr/>
            </p:nvSpPr>
            <p:spPr bwMode="auto">
              <a:xfrm flipV="1">
                <a:off x="3936" y="2496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60" name="Text Box 80"/>
              <p:cNvSpPr txBox="1">
                <a:spLocks noChangeArrowheads="1"/>
              </p:cNvSpPr>
              <p:nvPr/>
            </p:nvSpPr>
            <p:spPr bwMode="auto">
              <a:xfrm>
                <a:off x="4032" y="2400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561" name="Text Box 81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562" name="Text Box 82"/>
              <p:cNvSpPr txBox="1">
                <a:spLocks noChangeArrowheads="1"/>
              </p:cNvSpPr>
              <p:nvPr/>
            </p:nvSpPr>
            <p:spPr bwMode="auto">
              <a:xfrm>
                <a:off x="3600" y="768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563" name="Text Box 83"/>
              <p:cNvSpPr txBox="1">
                <a:spLocks noChangeArrowheads="1"/>
              </p:cNvSpPr>
              <p:nvPr/>
            </p:nvSpPr>
            <p:spPr bwMode="auto">
              <a:xfrm>
                <a:off x="3600" y="3072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0564" name="Text Box 84"/>
              <p:cNvSpPr txBox="1">
                <a:spLocks noChangeArrowheads="1"/>
              </p:cNvSpPr>
              <p:nvPr/>
            </p:nvSpPr>
            <p:spPr bwMode="auto">
              <a:xfrm>
                <a:off x="4032" y="196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0565" name="Text Box 85"/>
              <p:cNvSpPr txBox="1">
                <a:spLocks noChangeArrowheads="1"/>
              </p:cNvSpPr>
              <p:nvPr/>
            </p:nvSpPr>
            <p:spPr bwMode="auto">
              <a:xfrm>
                <a:off x="4032" y="1153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0566" name="Group 86"/>
            <p:cNvGrpSpPr>
              <a:grpSpLocks/>
            </p:cNvGrpSpPr>
            <p:nvPr/>
          </p:nvGrpSpPr>
          <p:grpSpPr bwMode="auto">
            <a:xfrm>
              <a:off x="4032" y="582"/>
              <a:ext cx="1440" cy="2880"/>
              <a:chOff x="4032" y="576"/>
              <a:chExt cx="1440" cy="2880"/>
            </a:xfrm>
          </p:grpSpPr>
          <p:sp>
            <p:nvSpPr>
              <p:cNvPr id="20567" name="Oval 87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deuce</a:t>
                </a:r>
              </a:p>
            </p:txBody>
          </p:sp>
          <p:sp>
            <p:nvSpPr>
              <p:cNvPr id="20568" name="Line 88"/>
              <p:cNvSpPr>
                <a:spLocks noChangeShapeType="1"/>
              </p:cNvSpPr>
              <p:nvPr/>
            </p:nvSpPr>
            <p:spPr bwMode="auto">
              <a:xfrm flipH="1" flipV="1">
                <a:off x="4032" y="576"/>
                <a:ext cx="48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69" name="Line 89"/>
              <p:cNvSpPr>
                <a:spLocks noChangeShapeType="1"/>
              </p:cNvSpPr>
              <p:nvPr/>
            </p:nvSpPr>
            <p:spPr bwMode="auto">
              <a:xfrm>
                <a:off x="4704" y="1680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70" name="Line 90"/>
              <p:cNvSpPr>
                <a:spLocks noChangeShapeType="1"/>
              </p:cNvSpPr>
              <p:nvPr/>
            </p:nvSpPr>
            <p:spPr bwMode="auto">
              <a:xfrm flipV="1">
                <a:off x="4704" y="21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71" name="Line 91"/>
              <p:cNvSpPr>
                <a:spLocks noChangeShapeType="1"/>
              </p:cNvSpPr>
              <p:nvPr/>
            </p:nvSpPr>
            <p:spPr bwMode="auto">
              <a:xfrm flipH="1">
                <a:off x="4032" y="2544"/>
                <a:ext cx="48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72" name="Text Box 92"/>
              <p:cNvSpPr txBox="1">
                <a:spLocks noChangeArrowheads="1"/>
              </p:cNvSpPr>
              <p:nvPr/>
            </p:nvSpPr>
            <p:spPr bwMode="auto">
              <a:xfrm>
                <a:off x="4752" y="2016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573" name="Text Box 93"/>
              <p:cNvSpPr txBox="1">
                <a:spLocks noChangeArrowheads="1"/>
              </p:cNvSpPr>
              <p:nvPr/>
            </p:nvSpPr>
            <p:spPr bwMode="auto">
              <a:xfrm>
                <a:off x="4128" y="91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574" name="Text Box 94"/>
              <p:cNvSpPr txBox="1">
                <a:spLocks noChangeArrowheads="1"/>
              </p:cNvSpPr>
              <p:nvPr/>
            </p:nvSpPr>
            <p:spPr bwMode="auto">
              <a:xfrm>
                <a:off x="4752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0575" name="Text Box 95"/>
              <p:cNvSpPr txBox="1">
                <a:spLocks noChangeArrowheads="1"/>
              </p:cNvSpPr>
              <p:nvPr/>
            </p:nvSpPr>
            <p:spPr bwMode="auto">
              <a:xfrm>
                <a:off x="4128" y="283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0576" name="Group 96"/>
            <p:cNvGrpSpPr>
              <a:grpSpLocks/>
            </p:cNvGrpSpPr>
            <p:nvPr/>
          </p:nvGrpSpPr>
          <p:grpSpPr bwMode="auto">
            <a:xfrm>
              <a:off x="4752" y="774"/>
              <a:ext cx="480" cy="2496"/>
              <a:chOff x="4752" y="768"/>
              <a:chExt cx="480" cy="2496"/>
            </a:xfrm>
          </p:grpSpPr>
          <p:sp>
            <p:nvSpPr>
              <p:cNvPr id="20577" name="Oval 97"/>
              <p:cNvSpPr>
                <a:spLocks noChangeArrowheads="1"/>
              </p:cNvSpPr>
              <p:nvPr/>
            </p:nvSpPr>
            <p:spPr bwMode="auto">
              <a:xfrm>
                <a:off x="4752" y="297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Ad-out</a:t>
                </a:r>
              </a:p>
            </p:txBody>
          </p:sp>
          <p:sp>
            <p:nvSpPr>
              <p:cNvPr id="20578" name="Oval 98"/>
              <p:cNvSpPr>
                <a:spLocks noChangeArrowheads="1"/>
              </p:cNvSpPr>
              <p:nvPr/>
            </p:nvSpPr>
            <p:spPr bwMode="auto">
              <a:xfrm>
                <a:off x="4752" y="76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Ad-in</a:t>
                </a:r>
              </a:p>
            </p:txBody>
          </p:sp>
          <p:sp>
            <p:nvSpPr>
              <p:cNvPr id="20579" name="Line 99"/>
              <p:cNvSpPr>
                <a:spLocks noChangeShapeType="1"/>
              </p:cNvSpPr>
              <p:nvPr/>
            </p:nvSpPr>
            <p:spPr bwMode="auto">
              <a:xfrm flipH="1" flipV="1">
                <a:off x="4992" y="1056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80" name="Line 100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81" name="Text Box 101"/>
              <p:cNvSpPr txBox="1">
                <a:spLocks noChangeArrowheads="1"/>
              </p:cNvSpPr>
              <p:nvPr/>
            </p:nvSpPr>
            <p:spPr bwMode="auto">
              <a:xfrm>
                <a:off x="4992" y="13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582" name="Text Box 102"/>
              <p:cNvSpPr txBox="1">
                <a:spLocks noChangeArrowheads="1"/>
              </p:cNvSpPr>
              <p:nvPr/>
            </p:nvSpPr>
            <p:spPr bwMode="auto">
              <a:xfrm>
                <a:off x="4944" y="2448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0583" name="Group 103"/>
            <p:cNvGrpSpPr>
              <a:grpSpLocks/>
            </p:cNvGrpSpPr>
            <p:nvPr/>
          </p:nvGrpSpPr>
          <p:grpSpPr bwMode="auto">
            <a:xfrm>
              <a:off x="4176" y="384"/>
              <a:ext cx="1394" cy="3270"/>
              <a:chOff x="4176" y="378"/>
              <a:chExt cx="1394" cy="3270"/>
            </a:xfrm>
          </p:grpSpPr>
          <p:sp>
            <p:nvSpPr>
              <p:cNvPr id="20584" name="Text Box 104"/>
              <p:cNvSpPr txBox="1">
                <a:spLocks noChangeArrowheads="1"/>
              </p:cNvSpPr>
              <p:nvPr/>
            </p:nvSpPr>
            <p:spPr bwMode="auto">
              <a:xfrm>
                <a:off x="5328" y="25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585" name="Text Box 105"/>
              <p:cNvSpPr txBox="1">
                <a:spLocks noChangeArrowheads="1"/>
              </p:cNvSpPr>
              <p:nvPr/>
            </p:nvSpPr>
            <p:spPr bwMode="auto">
              <a:xfrm>
                <a:off x="5376" y="1296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0586" name="Line 106"/>
              <p:cNvSpPr>
                <a:spLocks noChangeShapeType="1"/>
              </p:cNvSpPr>
              <p:nvPr/>
            </p:nvSpPr>
            <p:spPr bwMode="auto">
              <a:xfrm flipH="1" flipV="1">
                <a:off x="4176" y="378"/>
                <a:ext cx="62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87" name="Line 107"/>
              <p:cNvSpPr>
                <a:spLocks noChangeShapeType="1"/>
              </p:cNvSpPr>
              <p:nvPr/>
            </p:nvSpPr>
            <p:spPr bwMode="auto">
              <a:xfrm flipH="1">
                <a:off x="4176" y="3216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cxnSp>
            <p:nvCxnSpPr>
              <p:cNvPr id="20588" name="AutoShape 108"/>
              <p:cNvCxnSpPr>
                <a:cxnSpLocks noChangeShapeType="1"/>
              </p:cNvCxnSpPr>
              <p:nvPr/>
            </p:nvCxnSpPr>
            <p:spPr bwMode="auto">
              <a:xfrm flipV="1">
                <a:off x="5232" y="2112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89" name="AutoShape 109"/>
              <p:cNvCxnSpPr>
                <a:cxnSpLocks noChangeShapeType="1"/>
              </p:cNvCxnSpPr>
              <p:nvPr/>
            </p:nvCxnSpPr>
            <p:spPr bwMode="auto">
              <a:xfrm>
                <a:off x="5232" y="906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0590" name="Text Box 110"/>
              <p:cNvSpPr txBox="1">
                <a:spLocks noChangeArrowheads="1"/>
              </p:cNvSpPr>
              <p:nvPr/>
            </p:nvSpPr>
            <p:spPr bwMode="auto">
              <a:xfrm>
                <a:off x="4416" y="576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0591" name="Text Box 111"/>
              <p:cNvSpPr txBox="1">
                <a:spLocks noChangeArrowheads="1"/>
              </p:cNvSpPr>
              <p:nvPr/>
            </p:nvSpPr>
            <p:spPr bwMode="auto">
              <a:xfrm>
                <a:off x="4368" y="3264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</p:grpSp>
      <p:sp>
        <p:nvSpPr>
          <p:cNvPr id="20592" name="Text Box 112"/>
          <p:cNvSpPr txBox="1">
            <a:spLocks noChangeArrowheads="1"/>
          </p:cNvSpPr>
          <p:nvPr/>
        </p:nvSpPr>
        <p:spPr bwMode="auto">
          <a:xfrm>
            <a:off x="441325" y="1938338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charset="0"/>
                <a:ea typeface="ＭＳ Ｐゴシック" charset="0"/>
              </a:rPr>
              <a:t>s o s o s o s o s o s s</a:t>
            </a:r>
          </a:p>
        </p:txBody>
      </p:sp>
      <p:sp>
        <p:nvSpPr>
          <p:cNvPr id="20593" name="Line 113"/>
          <p:cNvSpPr>
            <a:spLocks noChangeShapeType="1"/>
          </p:cNvSpPr>
          <p:nvPr/>
        </p:nvSpPr>
        <p:spPr bwMode="auto">
          <a:xfrm flipV="1">
            <a:off x="1219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0594" name="Text Box 114"/>
          <p:cNvSpPr txBox="1">
            <a:spLocks noChangeArrowheads="1"/>
          </p:cNvSpPr>
          <p:nvPr/>
        </p:nvSpPr>
        <p:spPr bwMode="auto">
          <a:xfrm>
            <a:off x="4648200" y="33528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3366"/>
                </a:solidFill>
                <a:latin typeface="Tahoma" charset="0"/>
                <a:ea typeface="ＭＳ Ｐゴシック" charset="0"/>
              </a:rPr>
              <a:t>*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Processing a String</a:t>
            </a:r>
          </a:p>
        </p:txBody>
      </p:sp>
      <p:sp>
        <p:nvSpPr>
          <p:cNvPr id="1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91B5-52ED-8446-95F9-99B3AD5D9127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301625" y="2133600"/>
            <a:ext cx="8842375" cy="4724400"/>
            <a:chOff x="0" y="150"/>
            <a:chExt cx="5570" cy="3744"/>
          </a:xfrm>
        </p:grpSpPr>
        <p:sp>
          <p:nvSpPr>
            <p:cNvPr id="21508" name="Oval 4"/>
            <p:cNvSpPr>
              <a:spLocks noChangeArrowheads="1"/>
            </p:cNvSpPr>
            <p:nvPr/>
          </p:nvSpPr>
          <p:spPr bwMode="auto">
            <a:xfrm>
              <a:off x="288" y="1878"/>
              <a:ext cx="38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Love</a:t>
              </a:r>
            </a:p>
          </p:txBody>
        </p:sp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0" y="1398"/>
              <a:ext cx="420" cy="528"/>
              <a:chOff x="0" y="1392"/>
              <a:chExt cx="420" cy="528"/>
            </a:xfrm>
          </p:grpSpPr>
          <p:sp>
            <p:nvSpPr>
              <p:cNvPr id="21510" name="Text Box 6"/>
              <p:cNvSpPr txBox="1">
                <a:spLocks noChangeArrowheads="1"/>
              </p:cNvSpPr>
              <p:nvPr/>
            </p:nvSpPr>
            <p:spPr bwMode="auto">
              <a:xfrm>
                <a:off x="0" y="1392"/>
                <a:ext cx="42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Start</a:t>
                </a:r>
              </a:p>
            </p:txBody>
          </p:sp>
          <p:sp>
            <p:nvSpPr>
              <p:cNvPr id="21511" name="Line 7"/>
              <p:cNvSpPr>
                <a:spLocks noChangeShapeType="1"/>
              </p:cNvSpPr>
              <p:nvPr/>
            </p:nvSpPr>
            <p:spPr bwMode="auto">
              <a:xfrm>
                <a:off x="202" y="1680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1512" name="Group 8"/>
            <p:cNvGrpSpPr>
              <a:grpSpLocks/>
            </p:cNvGrpSpPr>
            <p:nvPr/>
          </p:nvGrpSpPr>
          <p:grpSpPr bwMode="auto">
            <a:xfrm>
              <a:off x="528" y="1398"/>
              <a:ext cx="864" cy="1248"/>
              <a:chOff x="528" y="1392"/>
              <a:chExt cx="864" cy="1248"/>
            </a:xfrm>
          </p:grpSpPr>
          <p:sp>
            <p:nvSpPr>
              <p:cNvPr id="21513" name="Oval 9"/>
              <p:cNvSpPr>
                <a:spLocks noChangeArrowheads="1"/>
              </p:cNvSpPr>
              <p:nvPr/>
            </p:nvSpPr>
            <p:spPr bwMode="auto">
              <a:xfrm>
                <a:off x="720" y="2352"/>
                <a:ext cx="672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Love-15</a:t>
                </a:r>
              </a:p>
            </p:txBody>
          </p:sp>
          <p:sp>
            <p:nvSpPr>
              <p:cNvPr id="21514" name="Oval 1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15-Love</a:t>
                </a:r>
              </a:p>
            </p:txBody>
          </p:sp>
          <p:sp>
            <p:nvSpPr>
              <p:cNvPr id="21515" name="Line 11"/>
              <p:cNvSpPr>
                <a:spLocks noChangeShapeType="1"/>
              </p:cNvSpPr>
              <p:nvPr/>
            </p:nvSpPr>
            <p:spPr bwMode="auto">
              <a:xfrm flipV="1">
                <a:off x="576" y="1632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16" name="Line 12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17" name="Text Box 13"/>
              <p:cNvSpPr txBox="1">
                <a:spLocks noChangeArrowheads="1"/>
              </p:cNvSpPr>
              <p:nvPr/>
            </p:nvSpPr>
            <p:spPr bwMode="auto">
              <a:xfrm>
                <a:off x="528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518" name="Text Box 14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1519" name="Group 15"/>
            <p:cNvGrpSpPr>
              <a:grpSpLocks/>
            </p:cNvGrpSpPr>
            <p:nvPr/>
          </p:nvGrpSpPr>
          <p:grpSpPr bwMode="auto">
            <a:xfrm>
              <a:off x="1344" y="966"/>
              <a:ext cx="1008" cy="2016"/>
              <a:chOff x="1344" y="960"/>
              <a:chExt cx="1008" cy="2016"/>
            </a:xfrm>
          </p:grpSpPr>
          <p:sp>
            <p:nvSpPr>
              <p:cNvPr id="21520" name="Oval 16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Love-30</a:t>
                </a:r>
              </a:p>
            </p:txBody>
          </p:sp>
          <p:sp>
            <p:nvSpPr>
              <p:cNvPr id="21521" name="Oval 17"/>
              <p:cNvSpPr>
                <a:spLocks noChangeArrowheads="1"/>
              </p:cNvSpPr>
              <p:nvPr/>
            </p:nvSpPr>
            <p:spPr bwMode="auto">
              <a:xfrm>
                <a:off x="1776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15-all</a:t>
                </a:r>
              </a:p>
            </p:txBody>
          </p:sp>
          <p:sp>
            <p:nvSpPr>
              <p:cNvPr id="21522" name="Oval 18"/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30-Love</a:t>
                </a:r>
              </a:p>
            </p:txBody>
          </p:sp>
          <p:sp>
            <p:nvSpPr>
              <p:cNvPr id="21523" name="Line 19"/>
              <p:cNvSpPr>
                <a:spLocks noChangeShapeType="1"/>
              </p:cNvSpPr>
              <p:nvPr/>
            </p:nvSpPr>
            <p:spPr bwMode="auto">
              <a:xfrm flipV="1">
                <a:off x="1344" y="120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24" name="Line 20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52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25" name="Line 21"/>
              <p:cNvSpPr>
                <a:spLocks noChangeShapeType="1"/>
              </p:cNvSpPr>
              <p:nvPr/>
            </p:nvSpPr>
            <p:spPr bwMode="auto">
              <a:xfrm flipV="1">
                <a:off x="1344" y="2112"/>
                <a:ext cx="52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26" name="Line 22"/>
              <p:cNvSpPr>
                <a:spLocks noChangeShapeType="1"/>
              </p:cNvSpPr>
              <p:nvPr/>
            </p:nvSpPr>
            <p:spPr bwMode="auto">
              <a:xfrm>
                <a:off x="1344" y="2592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27" name="Text Box 23"/>
              <p:cNvSpPr txBox="1">
                <a:spLocks noChangeArrowheads="1"/>
              </p:cNvSpPr>
              <p:nvPr/>
            </p:nvSpPr>
            <p:spPr bwMode="auto">
              <a:xfrm>
                <a:off x="148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528" name="Text Box 24"/>
              <p:cNvSpPr txBox="1">
                <a:spLocks noChangeArrowheads="1"/>
              </p:cNvSpPr>
              <p:nvPr/>
            </p:nvSpPr>
            <p:spPr bwMode="auto">
              <a:xfrm>
                <a:off x="1392" y="1153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529" name="Text Box 25"/>
              <p:cNvSpPr txBox="1">
                <a:spLocks noChangeArrowheads="1"/>
              </p:cNvSpPr>
              <p:nvPr/>
            </p:nvSpPr>
            <p:spPr bwMode="auto">
              <a:xfrm>
                <a:off x="148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1530" name="Text Box 26"/>
              <p:cNvSpPr txBox="1">
                <a:spLocks noChangeArrowheads="1"/>
              </p:cNvSpPr>
              <p:nvPr/>
            </p:nvSpPr>
            <p:spPr bwMode="auto">
              <a:xfrm>
                <a:off x="1392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1531" name="Group 27"/>
            <p:cNvGrpSpPr>
              <a:grpSpLocks/>
            </p:cNvGrpSpPr>
            <p:nvPr/>
          </p:nvGrpSpPr>
          <p:grpSpPr bwMode="auto">
            <a:xfrm>
              <a:off x="2208" y="582"/>
              <a:ext cx="1008" cy="2784"/>
              <a:chOff x="2208" y="576"/>
              <a:chExt cx="1008" cy="2784"/>
            </a:xfrm>
          </p:grpSpPr>
          <p:sp>
            <p:nvSpPr>
              <p:cNvPr id="21532" name="Oval 28"/>
              <p:cNvSpPr>
                <a:spLocks noChangeArrowheads="1"/>
              </p:cNvSpPr>
              <p:nvPr/>
            </p:nvSpPr>
            <p:spPr bwMode="auto">
              <a:xfrm>
                <a:off x="2592" y="307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Love-40</a:t>
                </a:r>
              </a:p>
            </p:txBody>
          </p:sp>
          <p:sp>
            <p:nvSpPr>
              <p:cNvPr id="21533" name="Oval 29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15-30</a:t>
                </a:r>
              </a:p>
            </p:txBody>
          </p:sp>
          <p:sp>
            <p:nvSpPr>
              <p:cNvPr id="21534" name="Oval 30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30-15</a:t>
                </a:r>
              </a:p>
            </p:txBody>
          </p:sp>
          <p:sp>
            <p:nvSpPr>
              <p:cNvPr id="21535" name="Oval 31"/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576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40-Love</a:t>
                </a:r>
              </a:p>
            </p:txBody>
          </p:sp>
          <p:sp>
            <p:nvSpPr>
              <p:cNvPr id="21536" name="Line 32"/>
              <p:cNvSpPr>
                <a:spLocks noChangeShapeType="1"/>
              </p:cNvSpPr>
              <p:nvPr/>
            </p:nvSpPr>
            <p:spPr bwMode="auto">
              <a:xfrm flipV="1">
                <a:off x="2256" y="816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37" name="Line 33"/>
              <p:cNvSpPr>
                <a:spLocks noChangeShapeType="1"/>
              </p:cNvSpPr>
              <p:nvPr/>
            </p:nvSpPr>
            <p:spPr bwMode="auto">
              <a:xfrm>
                <a:off x="2256" y="120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38" name="Line 34"/>
              <p:cNvSpPr>
                <a:spLocks noChangeShapeType="1"/>
              </p:cNvSpPr>
              <p:nvPr/>
            </p:nvSpPr>
            <p:spPr bwMode="auto">
              <a:xfrm flipV="1">
                <a:off x="2208" y="1680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39" name="Line 35"/>
              <p:cNvSpPr>
                <a:spLocks noChangeShapeType="1"/>
              </p:cNvSpPr>
              <p:nvPr/>
            </p:nvSpPr>
            <p:spPr bwMode="auto">
              <a:xfrm>
                <a:off x="2208" y="2112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40" name="Line 36"/>
              <p:cNvSpPr>
                <a:spLocks noChangeShapeType="1"/>
              </p:cNvSpPr>
              <p:nvPr/>
            </p:nvSpPr>
            <p:spPr bwMode="auto">
              <a:xfrm flipV="1">
                <a:off x="2304" y="254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41" name="Line 37"/>
              <p:cNvSpPr>
                <a:spLocks noChangeShapeType="1"/>
              </p:cNvSpPr>
              <p:nvPr/>
            </p:nvSpPr>
            <p:spPr bwMode="auto">
              <a:xfrm>
                <a:off x="2304" y="2928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42" name="Text Box 38"/>
              <p:cNvSpPr txBox="1">
                <a:spLocks noChangeArrowheads="1"/>
              </p:cNvSpPr>
              <p:nvPr/>
            </p:nvSpPr>
            <p:spPr bwMode="auto">
              <a:xfrm>
                <a:off x="2304" y="2495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543" name="Text Box 39"/>
              <p:cNvSpPr txBox="1">
                <a:spLocks noChangeArrowheads="1"/>
              </p:cNvSpPr>
              <p:nvPr/>
            </p:nvSpPr>
            <p:spPr bwMode="auto">
              <a:xfrm>
                <a:off x="2304" y="163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544" name="Text Box 40"/>
              <p:cNvSpPr txBox="1">
                <a:spLocks noChangeArrowheads="1"/>
              </p:cNvSpPr>
              <p:nvPr/>
            </p:nvSpPr>
            <p:spPr bwMode="auto">
              <a:xfrm>
                <a:off x="2304" y="719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545" name="Text Box 41"/>
              <p:cNvSpPr txBox="1">
                <a:spLocks noChangeArrowheads="1"/>
              </p:cNvSpPr>
              <p:nvPr/>
            </p:nvSpPr>
            <p:spPr bwMode="auto">
              <a:xfrm>
                <a:off x="2304" y="29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1546" name="Text Box 42"/>
              <p:cNvSpPr txBox="1">
                <a:spLocks noChangeArrowheads="1"/>
              </p:cNvSpPr>
              <p:nvPr/>
            </p:nvSpPr>
            <p:spPr bwMode="auto">
              <a:xfrm>
                <a:off x="2304" y="2159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1547" name="Text Box 43"/>
              <p:cNvSpPr txBox="1">
                <a:spLocks noChangeArrowheads="1"/>
              </p:cNvSpPr>
              <p:nvPr/>
            </p:nvSpPr>
            <p:spPr bwMode="auto">
              <a:xfrm>
                <a:off x="2304" y="1295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1548" name="Group 44"/>
            <p:cNvGrpSpPr>
              <a:grpSpLocks/>
            </p:cNvGrpSpPr>
            <p:nvPr/>
          </p:nvGrpSpPr>
          <p:grpSpPr bwMode="auto">
            <a:xfrm>
              <a:off x="3120" y="150"/>
              <a:ext cx="1056" cy="3744"/>
              <a:chOff x="3120" y="144"/>
              <a:chExt cx="1056" cy="3744"/>
            </a:xfrm>
          </p:grpSpPr>
          <p:grpSp>
            <p:nvGrpSpPr>
              <p:cNvPr id="21549" name="Group 45"/>
              <p:cNvGrpSpPr>
                <a:grpSpLocks/>
              </p:cNvGrpSpPr>
              <p:nvPr/>
            </p:nvGrpSpPr>
            <p:grpSpPr bwMode="auto">
              <a:xfrm>
                <a:off x="3504" y="144"/>
                <a:ext cx="672" cy="480"/>
                <a:chOff x="4128" y="864"/>
                <a:chExt cx="672" cy="480"/>
              </a:xfrm>
            </p:grpSpPr>
            <p:sp>
              <p:nvSpPr>
                <p:cNvPr id="21550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912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Server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1551" name="Oval 47"/>
                <p:cNvSpPr>
                  <a:spLocks noChangeArrowheads="1"/>
                </p:cNvSpPr>
                <p:nvPr/>
              </p:nvSpPr>
              <p:spPr bwMode="auto">
                <a:xfrm>
                  <a:off x="4128" y="864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552" name="Group 48"/>
              <p:cNvGrpSpPr>
                <a:grpSpLocks/>
              </p:cNvGrpSpPr>
              <p:nvPr/>
            </p:nvGrpSpPr>
            <p:grpSpPr bwMode="auto">
              <a:xfrm>
                <a:off x="3504" y="3408"/>
                <a:ext cx="672" cy="480"/>
                <a:chOff x="4032" y="2400"/>
                <a:chExt cx="672" cy="480"/>
              </a:xfrm>
            </p:grpSpPr>
            <p:sp>
              <p:nvSpPr>
                <p:cNvPr id="21553" name="Oval 49"/>
                <p:cNvSpPr>
                  <a:spLocks noChangeArrowheads="1"/>
                </p:cNvSpPr>
                <p:nvPr/>
              </p:nvSpPr>
              <p:spPr bwMode="auto">
                <a:xfrm>
                  <a:off x="4080" y="2448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Opp</a:t>
                  </a:r>
                  <a:r>
                    <a:rPr lang="ja-JP" alt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’</a:t>
                  </a: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nt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1554" name="Oval 50"/>
                <p:cNvSpPr>
                  <a:spLocks noChangeArrowheads="1"/>
                </p:cNvSpPr>
                <p:nvPr/>
              </p:nvSpPr>
              <p:spPr bwMode="auto">
                <a:xfrm>
                  <a:off x="4032" y="2400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555" name="Line 51"/>
              <p:cNvSpPr>
                <a:spLocks noChangeShapeType="1"/>
              </p:cNvSpPr>
              <p:nvPr/>
            </p:nvSpPr>
            <p:spPr bwMode="auto">
              <a:xfrm>
                <a:off x="3168" y="33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56" name="Line 52"/>
              <p:cNvSpPr>
                <a:spLocks noChangeShapeType="1"/>
              </p:cNvSpPr>
              <p:nvPr/>
            </p:nvSpPr>
            <p:spPr bwMode="auto">
              <a:xfrm flipV="1">
                <a:off x="3120" y="480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57" name="Text Box 53"/>
              <p:cNvSpPr txBox="1">
                <a:spLocks noChangeArrowheads="1"/>
              </p:cNvSpPr>
              <p:nvPr/>
            </p:nvSpPr>
            <p:spPr bwMode="auto">
              <a:xfrm>
                <a:off x="3168" y="3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558" name="Text Box 54"/>
              <p:cNvSpPr txBox="1">
                <a:spLocks noChangeArrowheads="1"/>
              </p:cNvSpPr>
              <p:nvPr/>
            </p:nvSpPr>
            <p:spPr bwMode="auto">
              <a:xfrm>
                <a:off x="3216" y="3360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1559" name="Group 55"/>
            <p:cNvGrpSpPr>
              <a:grpSpLocks/>
            </p:cNvGrpSpPr>
            <p:nvPr/>
          </p:nvGrpSpPr>
          <p:grpSpPr bwMode="auto">
            <a:xfrm>
              <a:off x="3072" y="822"/>
              <a:ext cx="912" cy="2355"/>
              <a:chOff x="3072" y="816"/>
              <a:chExt cx="912" cy="2355"/>
            </a:xfrm>
          </p:grpSpPr>
          <p:sp>
            <p:nvSpPr>
              <p:cNvPr id="21560" name="Oval 56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40-15</a:t>
                </a:r>
              </a:p>
            </p:txBody>
          </p:sp>
          <p:sp>
            <p:nvSpPr>
              <p:cNvPr id="21561" name="Oval 57"/>
              <p:cNvSpPr>
                <a:spLocks noChangeArrowheads="1"/>
              </p:cNvSpPr>
              <p:nvPr/>
            </p:nvSpPr>
            <p:spPr bwMode="auto">
              <a:xfrm>
                <a:off x="3504" y="268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15-40</a:t>
                </a:r>
              </a:p>
            </p:txBody>
          </p:sp>
          <p:sp>
            <p:nvSpPr>
              <p:cNvPr id="21562" name="Oval 58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30-all</a:t>
                </a:r>
              </a:p>
            </p:txBody>
          </p:sp>
          <p:sp>
            <p:nvSpPr>
              <p:cNvPr id="21563" name="Line 59"/>
              <p:cNvSpPr>
                <a:spLocks noChangeShapeType="1"/>
              </p:cNvSpPr>
              <p:nvPr/>
            </p:nvSpPr>
            <p:spPr bwMode="auto">
              <a:xfrm>
                <a:off x="3120" y="81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64" name="Line 60"/>
              <p:cNvSpPr>
                <a:spLocks noChangeShapeType="1"/>
              </p:cNvSpPr>
              <p:nvPr/>
            </p:nvSpPr>
            <p:spPr bwMode="auto">
              <a:xfrm flipV="1">
                <a:off x="3072" y="1344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65" name="Line 61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66" name="Line 62"/>
              <p:cNvSpPr>
                <a:spLocks noChangeShapeType="1"/>
              </p:cNvSpPr>
              <p:nvPr/>
            </p:nvSpPr>
            <p:spPr bwMode="auto">
              <a:xfrm flipV="1">
                <a:off x="3072" y="2112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67" name="Line 63"/>
              <p:cNvSpPr>
                <a:spLocks noChangeShapeType="1"/>
              </p:cNvSpPr>
              <p:nvPr/>
            </p:nvSpPr>
            <p:spPr bwMode="auto">
              <a:xfrm>
                <a:off x="3072" y="2544"/>
                <a:ext cx="52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68" name="Line 64"/>
              <p:cNvSpPr>
                <a:spLocks noChangeShapeType="1"/>
              </p:cNvSpPr>
              <p:nvPr/>
            </p:nvSpPr>
            <p:spPr bwMode="auto">
              <a:xfrm flipV="1">
                <a:off x="3168" y="2928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69" name="Text Box 65"/>
              <p:cNvSpPr txBox="1">
                <a:spLocks noChangeArrowheads="1"/>
              </p:cNvSpPr>
              <p:nvPr/>
            </p:nvSpPr>
            <p:spPr bwMode="auto">
              <a:xfrm>
                <a:off x="3216" y="2880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570" name="Text Box 66"/>
              <p:cNvSpPr txBox="1">
                <a:spLocks noChangeArrowheads="1"/>
              </p:cNvSpPr>
              <p:nvPr/>
            </p:nvSpPr>
            <p:spPr bwMode="auto">
              <a:xfrm>
                <a:off x="316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571" name="Text Box 67"/>
              <p:cNvSpPr txBox="1">
                <a:spLocks noChangeArrowheads="1"/>
              </p:cNvSpPr>
              <p:nvPr/>
            </p:nvSpPr>
            <p:spPr bwMode="auto">
              <a:xfrm>
                <a:off x="3168" y="1247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572" name="Text Box 68"/>
              <p:cNvSpPr txBox="1">
                <a:spLocks noChangeArrowheads="1"/>
              </p:cNvSpPr>
              <p:nvPr/>
            </p:nvSpPr>
            <p:spPr bwMode="auto">
              <a:xfrm>
                <a:off x="3216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1573" name="Text Box 69"/>
              <p:cNvSpPr txBox="1">
                <a:spLocks noChangeArrowheads="1"/>
              </p:cNvSpPr>
              <p:nvPr/>
            </p:nvSpPr>
            <p:spPr bwMode="auto">
              <a:xfrm>
                <a:off x="316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1574" name="Text Box 70"/>
              <p:cNvSpPr txBox="1">
                <a:spLocks noChangeArrowheads="1"/>
              </p:cNvSpPr>
              <p:nvPr/>
            </p:nvSpPr>
            <p:spPr bwMode="auto">
              <a:xfrm>
                <a:off x="3168" y="911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1575" name="Group 71"/>
            <p:cNvGrpSpPr>
              <a:grpSpLocks/>
            </p:cNvGrpSpPr>
            <p:nvPr/>
          </p:nvGrpSpPr>
          <p:grpSpPr bwMode="auto">
            <a:xfrm>
              <a:off x="3600" y="630"/>
              <a:ext cx="1152" cy="2784"/>
              <a:chOff x="3600" y="624"/>
              <a:chExt cx="1152" cy="2784"/>
            </a:xfrm>
          </p:grpSpPr>
          <p:sp>
            <p:nvSpPr>
              <p:cNvPr id="21576" name="Oval 7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30-40</a:t>
                </a:r>
              </a:p>
            </p:txBody>
          </p:sp>
          <p:sp>
            <p:nvSpPr>
              <p:cNvPr id="21577" name="Oval 73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40-30</a:t>
                </a:r>
              </a:p>
            </p:txBody>
          </p:sp>
          <p:sp>
            <p:nvSpPr>
              <p:cNvPr id="21578" name="Line 74"/>
              <p:cNvSpPr>
                <a:spLocks noChangeShapeType="1"/>
              </p:cNvSpPr>
              <p:nvPr/>
            </p:nvSpPr>
            <p:spPr bwMode="auto">
              <a:xfrm flipV="1">
                <a:off x="3744" y="624"/>
                <a:ext cx="9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79" name="Line 7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80" name="Line 76"/>
              <p:cNvSpPr>
                <a:spLocks noChangeShapeType="1"/>
              </p:cNvSpPr>
              <p:nvPr/>
            </p:nvSpPr>
            <p:spPr bwMode="auto">
              <a:xfrm>
                <a:off x="3936" y="134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81" name="Line 77"/>
              <p:cNvSpPr>
                <a:spLocks noChangeShapeType="1"/>
              </p:cNvSpPr>
              <p:nvPr/>
            </p:nvSpPr>
            <p:spPr bwMode="auto">
              <a:xfrm flipV="1">
                <a:off x="3936" y="168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82" name="Line 78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83" name="Line 79"/>
              <p:cNvSpPr>
                <a:spLocks noChangeShapeType="1"/>
              </p:cNvSpPr>
              <p:nvPr/>
            </p:nvSpPr>
            <p:spPr bwMode="auto">
              <a:xfrm flipV="1">
                <a:off x="3936" y="2496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84" name="Text Box 80"/>
              <p:cNvSpPr txBox="1">
                <a:spLocks noChangeArrowheads="1"/>
              </p:cNvSpPr>
              <p:nvPr/>
            </p:nvSpPr>
            <p:spPr bwMode="auto">
              <a:xfrm>
                <a:off x="4032" y="2400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585" name="Text Box 81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586" name="Text Box 82"/>
              <p:cNvSpPr txBox="1">
                <a:spLocks noChangeArrowheads="1"/>
              </p:cNvSpPr>
              <p:nvPr/>
            </p:nvSpPr>
            <p:spPr bwMode="auto">
              <a:xfrm>
                <a:off x="3600" y="768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587" name="Text Box 83"/>
              <p:cNvSpPr txBox="1">
                <a:spLocks noChangeArrowheads="1"/>
              </p:cNvSpPr>
              <p:nvPr/>
            </p:nvSpPr>
            <p:spPr bwMode="auto">
              <a:xfrm>
                <a:off x="3600" y="3072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1588" name="Text Box 84"/>
              <p:cNvSpPr txBox="1">
                <a:spLocks noChangeArrowheads="1"/>
              </p:cNvSpPr>
              <p:nvPr/>
            </p:nvSpPr>
            <p:spPr bwMode="auto">
              <a:xfrm>
                <a:off x="4032" y="196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1589" name="Text Box 85"/>
              <p:cNvSpPr txBox="1">
                <a:spLocks noChangeArrowheads="1"/>
              </p:cNvSpPr>
              <p:nvPr/>
            </p:nvSpPr>
            <p:spPr bwMode="auto">
              <a:xfrm>
                <a:off x="4032" y="1153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1590" name="Group 86"/>
            <p:cNvGrpSpPr>
              <a:grpSpLocks/>
            </p:cNvGrpSpPr>
            <p:nvPr/>
          </p:nvGrpSpPr>
          <p:grpSpPr bwMode="auto">
            <a:xfrm>
              <a:off x="4032" y="582"/>
              <a:ext cx="1440" cy="2880"/>
              <a:chOff x="4032" y="576"/>
              <a:chExt cx="1440" cy="2880"/>
            </a:xfrm>
          </p:grpSpPr>
          <p:sp>
            <p:nvSpPr>
              <p:cNvPr id="21591" name="Oval 87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deuce</a:t>
                </a:r>
              </a:p>
            </p:txBody>
          </p:sp>
          <p:sp>
            <p:nvSpPr>
              <p:cNvPr id="21592" name="Line 88"/>
              <p:cNvSpPr>
                <a:spLocks noChangeShapeType="1"/>
              </p:cNvSpPr>
              <p:nvPr/>
            </p:nvSpPr>
            <p:spPr bwMode="auto">
              <a:xfrm flipH="1" flipV="1">
                <a:off x="4032" y="576"/>
                <a:ext cx="48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93" name="Line 89"/>
              <p:cNvSpPr>
                <a:spLocks noChangeShapeType="1"/>
              </p:cNvSpPr>
              <p:nvPr/>
            </p:nvSpPr>
            <p:spPr bwMode="auto">
              <a:xfrm>
                <a:off x="4704" y="1680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94" name="Line 90"/>
              <p:cNvSpPr>
                <a:spLocks noChangeShapeType="1"/>
              </p:cNvSpPr>
              <p:nvPr/>
            </p:nvSpPr>
            <p:spPr bwMode="auto">
              <a:xfrm flipV="1">
                <a:off x="4704" y="21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95" name="Line 91"/>
              <p:cNvSpPr>
                <a:spLocks noChangeShapeType="1"/>
              </p:cNvSpPr>
              <p:nvPr/>
            </p:nvSpPr>
            <p:spPr bwMode="auto">
              <a:xfrm flipH="1">
                <a:off x="4032" y="2544"/>
                <a:ext cx="48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596" name="Text Box 92"/>
              <p:cNvSpPr txBox="1">
                <a:spLocks noChangeArrowheads="1"/>
              </p:cNvSpPr>
              <p:nvPr/>
            </p:nvSpPr>
            <p:spPr bwMode="auto">
              <a:xfrm>
                <a:off x="4752" y="2016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597" name="Text Box 93"/>
              <p:cNvSpPr txBox="1">
                <a:spLocks noChangeArrowheads="1"/>
              </p:cNvSpPr>
              <p:nvPr/>
            </p:nvSpPr>
            <p:spPr bwMode="auto">
              <a:xfrm>
                <a:off x="4128" y="91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598" name="Text Box 94"/>
              <p:cNvSpPr txBox="1">
                <a:spLocks noChangeArrowheads="1"/>
              </p:cNvSpPr>
              <p:nvPr/>
            </p:nvSpPr>
            <p:spPr bwMode="auto">
              <a:xfrm>
                <a:off x="4752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1599" name="Text Box 95"/>
              <p:cNvSpPr txBox="1">
                <a:spLocks noChangeArrowheads="1"/>
              </p:cNvSpPr>
              <p:nvPr/>
            </p:nvSpPr>
            <p:spPr bwMode="auto">
              <a:xfrm>
                <a:off x="4128" y="283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1600" name="Group 96"/>
            <p:cNvGrpSpPr>
              <a:grpSpLocks/>
            </p:cNvGrpSpPr>
            <p:nvPr/>
          </p:nvGrpSpPr>
          <p:grpSpPr bwMode="auto">
            <a:xfrm>
              <a:off x="4752" y="774"/>
              <a:ext cx="480" cy="2496"/>
              <a:chOff x="4752" y="768"/>
              <a:chExt cx="480" cy="2496"/>
            </a:xfrm>
          </p:grpSpPr>
          <p:sp>
            <p:nvSpPr>
              <p:cNvPr id="21601" name="Oval 97"/>
              <p:cNvSpPr>
                <a:spLocks noChangeArrowheads="1"/>
              </p:cNvSpPr>
              <p:nvPr/>
            </p:nvSpPr>
            <p:spPr bwMode="auto">
              <a:xfrm>
                <a:off x="4752" y="297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Ad-out</a:t>
                </a:r>
              </a:p>
            </p:txBody>
          </p:sp>
          <p:sp>
            <p:nvSpPr>
              <p:cNvPr id="21602" name="Oval 98"/>
              <p:cNvSpPr>
                <a:spLocks noChangeArrowheads="1"/>
              </p:cNvSpPr>
              <p:nvPr/>
            </p:nvSpPr>
            <p:spPr bwMode="auto">
              <a:xfrm>
                <a:off x="4752" y="76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Ad-in</a:t>
                </a:r>
              </a:p>
            </p:txBody>
          </p:sp>
          <p:sp>
            <p:nvSpPr>
              <p:cNvPr id="21603" name="Line 99"/>
              <p:cNvSpPr>
                <a:spLocks noChangeShapeType="1"/>
              </p:cNvSpPr>
              <p:nvPr/>
            </p:nvSpPr>
            <p:spPr bwMode="auto">
              <a:xfrm flipH="1" flipV="1">
                <a:off x="4992" y="1056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604" name="Line 100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605" name="Text Box 101"/>
              <p:cNvSpPr txBox="1">
                <a:spLocks noChangeArrowheads="1"/>
              </p:cNvSpPr>
              <p:nvPr/>
            </p:nvSpPr>
            <p:spPr bwMode="auto">
              <a:xfrm>
                <a:off x="4992" y="13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606" name="Text Box 102"/>
              <p:cNvSpPr txBox="1">
                <a:spLocks noChangeArrowheads="1"/>
              </p:cNvSpPr>
              <p:nvPr/>
            </p:nvSpPr>
            <p:spPr bwMode="auto">
              <a:xfrm>
                <a:off x="4944" y="2448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1607" name="Group 103"/>
            <p:cNvGrpSpPr>
              <a:grpSpLocks/>
            </p:cNvGrpSpPr>
            <p:nvPr/>
          </p:nvGrpSpPr>
          <p:grpSpPr bwMode="auto">
            <a:xfrm>
              <a:off x="4176" y="384"/>
              <a:ext cx="1394" cy="3270"/>
              <a:chOff x="4176" y="378"/>
              <a:chExt cx="1394" cy="3270"/>
            </a:xfrm>
          </p:grpSpPr>
          <p:sp>
            <p:nvSpPr>
              <p:cNvPr id="21608" name="Text Box 104"/>
              <p:cNvSpPr txBox="1">
                <a:spLocks noChangeArrowheads="1"/>
              </p:cNvSpPr>
              <p:nvPr/>
            </p:nvSpPr>
            <p:spPr bwMode="auto">
              <a:xfrm>
                <a:off x="5328" y="25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609" name="Text Box 105"/>
              <p:cNvSpPr txBox="1">
                <a:spLocks noChangeArrowheads="1"/>
              </p:cNvSpPr>
              <p:nvPr/>
            </p:nvSpPr>
            <p:spPr bwMode="auto">
              <a:xfrm>
                <a:off x="5376" y="1296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1610" name="Line 106"/>
              <p:cNvSpPr>
                <a:spLocks noChangeShapeType="1"/>
              </p:cNvSpPr>
              <p:nvPr/>
            </p:nvSpPr>
            <p:spPr bwMode="auto">
              <a:xfrm flipH="1" flipV="1">
                <a:off x="4176" y="378"/>
                <a:ext cx="62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611" name="Line 107"/>
              <p:cNvSpPr>
                <a:spLocks noChangeShapeType="1"/>
              </p:cNvSpPr>
              <p:nvPr/>
            </p:nvSpPr>
            <p:spPr bwMode="auto">
              <a:xfrm flipH="1">
                <a:off x="4176" y="3216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cxnSp>
            <p:nvCxnSpPr>
              <p:cNvPr id="21612" name="AutoShape 108"/>
              <p:cNvCxnSpPr>
                <a:cxnSpLocks noChangeShapeType="1"/>
              </p:cNvCxnSpPr>
              <p:nvPr/>
            </p:nvCxnSpPr>
            <p:spPr bwMode="auto">
              <a:xfrm flipV="1">
                <a:off x="5232" y="2112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613" name="AutoShape 109"/>
              <p:cNvCxnSpPr>
                <a:cxnSpLocks noChangeShapeType="1"/>
              </p:cNvCxnSpPr>
              <p:nvPr/>
            </p:nvCxnSpPr>
            <p:spPr bwMode="auto">
              <a:xfrm>
                <a:off x="5232" y="906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1614" name="Text Box 110"/>
              <p:cNvSpPr txBox="1">
                <a:spLocks noChangeArrowheads="1"/>
              </p:cNvSpPr>
              <p:nvPr/>
            </p:nvSpPr>
            <p:spPr bwMode="auto">
              <a:xfrm>
                <a:off x="4416" y="576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1615" name="Text Box 111"/>
              <p:cNvSpPr txBox="1">
                <a:spLocks noChangeArrowheads="1"/>
              </p:cNvSpPr>
              <p:nvPr/>
            </p:nvSpPr>
            <p:spPr bwMode="auto">
              <a:xfrm>
                <a:off x="4368" y="3264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</p:grpSp>
      <p:sp>
        <p:nvSpPr>
          <p:cNvPr id="21616" name="Text Box 112"/>
          <p:cNvSpPr txBox="1">
            <a:spLocks noChangeArrowheads="1"/>
          </p:cNvSpPr>
          <p:nvPr/>
        </p:nvSpPr>
        <p:spPr bwMode="auto">
          <a:xfrm>
            <a:off x="441325" y="1938338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charset="0"/>
                <a:ea typeface="ＭＳ Ｐゴシック" charset="0"/>
              </a:rPr>
              <a:t>s o s o s o s o s o s s</a:t>
            </a:r>
          </a:p>
        </p:txBody>
      </p:sp>
      <p:sp>
        <p:nvSpPr>
          <p:cNvPr id="21617" name="Line 113"/>
          <p:cNvSpPr>
            <a:spLocks noChangeShapeType="1"/>
          </p:cNvSpPr>
          <p:nvPr/>
        </p:nvSpPr>
        <p:spPr bwMode="auto">
          <a:xfrm flipV="1">
            <a:off x="1447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1618" name="Text Box 114"/>
          <p:cNvSpPr txBox="1">
            <a:spLocks noChangeArrowheads="1"/>
          </p:cNvSpPr>
          <p:nvPr/>
        </p:nvSpPr>
        <p:spPr bwMode="auto">
          <a:xfrm>
            <a:off x="6019800" y="38862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3366"/>
                </a:solidFill>
                <a:latin typeface="Tahoma" charset="0"/>
                <a:ea typeface="ＭＳ Ｐゴシック" charset="0"/>
              </a:rPr>
              <a:t>*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Processing a String</a:t>
            </a:r>
          </a:p>
        </p:txBody>
      </p:sp>
      <p:sp>
        <p:nvSpPr>
          <p:cNvPr id="1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D7A1-5269-BD4E-9DA2-8020413D9A89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301625" y="2133600"/>
            <a:ext cx="8842375" cy="4724400"/>
            <a:chOff x="0" y="150"/>
            <a:chExt cx="5570" cy="3744"/>
          </a:xfrm>
        </p:grpSpPr>
        <p:sp>
          <p:nvSpPr>
            <p:cNvPr id="22532" name="Oval 4"/>
            <p:cNvSpPr>
              <a:spLocks noChangeArrowheads="1"/>
            </p:cNvSpPr>
            <p:nvPr/>
          </p:nvSpPr>
          <p:spPr bwMode="auto">
            <a:xfrm>
              <a:off x="288" y="1878"/>
              <a:ext cx="38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Love</a:t>
              </a:r>
            </a:p>
          </p:txBody>
        </p:sp>
        <p:grpSp>
          <p:nvGrpSpPr>
            <p:cNvPr id="22533" name="Group 5"/>
            <p:cNvGrpSpPr>
              <a:grpSpLocks/>
            </p:cNvGrpSpPr>
            <p:nvPr/>
          </p:nvGrpSpPr>
          <p:grpSpPr bwMode="auto">
            <a:xfrm>
              <a:off x="0" y="1398"/>
              <a:ext cx="420" cy="528"/>
              <a:chOff x="0" y="1392"/>
              <a:chExt cx="420" cy="528"/>
            </a:xfrm>
          </p:grpSpPr>
          <p:sp>
            <p:nvSpPr>
              <p:cNvPr id="22534" name="Text Box 6"/>
              <p:cNvSpPr txBox="1">
                <a:spLocks noChangeArrowheads="1"/>
              </p:cNvSpPr>
              <p:nvPr/>
            </p:nvSpPr>
            <p:spPr bwMode="auto">
              <a:xfrm>
                <a:off x="0" y="1392"/>
                <a:ext cx="42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Start</a:t>
                </a:r>
              </a:p>
            </p:txBody>
          </p:sp>
          <p:sp>
            <p:nvSpPr>
              <p:cNvPr id="22535" name="Line 7"/>
              <p:cNvSpPr>
                <a:spLocks noChangeShapeType="1"/>
              </p:cNvSpPr>
              <p:nvPr/>
            </p:nvSpPr>
            <p:spPr bwMode="auto">
              <a:xfrm>
                <a:off x="202" y="1680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2536" name="Group 8"/>
            <p:cNvGrpSpPr>
              <a:grpSpLocks/>
            </p:cNvGrpSpPr>
            <p:nvPr/>
          </p:nvGrpSpPr>
          <p:grpSpPr bwMode="auto">
            <a:xfrm>
              <a:off x="528" y="1398"/>
              <a:ext cx="864" cy="1248"/>
              <a:chOff x="528" y="1392"/>
              <a:chExt cx="864" cy="1248"/>
            </a:xfrm>
          </p:grpSpPr>
          <p:sp>
            <p:nvSpPr>
              <p:cNvPr id="22537" name="Oval 9"/>
              <p:cNvSpPr>
                <a:spLocks noChangeArrowheads="1"/>
              </p:cNvSpPr>
              <p:nvPr/>
            </p:nvSpPr>
            <p:spPr bwMode="auto">
              <a:xfrm>
                <a:off x="720" y="2352"/>
                <a:ext cx="672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Love-15</a:t>
                </a:r>
              </a:p>
            </p:txBody>
          </p:sp>
          <p:sp>
            <p:nvSpPr>
              <p:cNvPr id="22538" name="Oval 1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15-Love</a:t>
                </a:r>
              </a:p>
            </p:txBody>
          </p:sp>
          <p:sp>
            <p:nvSpPr>
              <p:cNvPr id="22539" name="Line 11"/>
              <p:cNvSpPr>
                <a:spLocks noChangeShapeType="1"/>
              </p:cNvSpPr>
              <p:nvPr/>
            </p:nvSpPr>
            <p:spPr bwMode="auto">
              <a:xfrm flipV="1">
                <a:off x="576" y="1632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40" name="Line 12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41" name="Text Box 13"/>
              <p:cNvSpPr txBox="1">
                <a:spLocks noChangeArrowheads="1"/>
              </p:cNvSpPr>
              <p:nvPr/>
            </p:nvSpPr>
            <p:spPr bwMode="auto">
              <a:xfrm>
                <a:off x="528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542" name="Text Box 14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2543" name="Group 15"/>
            <p:cNvGrpSpPr>
              <a:grpSpLocks/>
            </p:cNvGrpSpPr>
            <p:nvPr/>
          </p:nvGrpSpPr>
          <p:grpSpPr bwMode="auto">
            <a:xfrm>
              <a:off x="1344" y="966"/>
              <a:ext cx="1008" cy="2016"/>
              <a:chOff x="1344" y="960"/>
              <a:chExt cx="1008" cy="2016"/>
            </a:xfrm>
          </p:grpSpPr>
          <p:sp>
            <p:nvSpPr>
              <p:cNvPr id="22544" name="Oval 16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Love-30</a:t>
                </a:r>
              </a:p>
            </p:txBody>
          </p:sp>
          <p:sp>
            <p:nvSpPr>
              <p:cNvPr id="22545" name="Oval 17"/>
              <p:cNvSpPr>
                <a:spLocks noChangeArrowheads="1"/>
              </p:cNvSpPr>
              <p:nvPr/>
            </p:nvSpPr>
            <p:spPr bwMode="auto">
              <a:xfrm>
                <a:off x="1776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15-all</a:t>
                </a:r>
              </a:p>
            </p:txBody>
          </p:sp>
          <p:sp>
            <p:nvSpPr>
              <p:cNvPr id="22546" name="Oval 18"/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30-Love</a:t>
                </a:r>
              </a:p>
            </p:txBody>
          </p:sp>
          <p:sp>
            <p:nvSpPr>
              <p:cNvPr id="22547" name="Line 19"/>
              <p:cNvSpPr>
                <a:spLocks noChangeShapeType="1"/>
              </p:cNvSpPr>
              <p:nvPr/>
            </p:nvSpPr>
            <p:spPr bwMode="auto">
              <a:xfrm flipV="1">
                <a:off x="1344" y="120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48" name="Line 20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52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49" name="Line 21"/>
              <p:cNvSpPr>
                <a:spLocks noChangeShapeType="1"/>
              </p:cNvSpPr>
              <p:nvPr/>
            </p:nvSpPr>
            <p:spPr bwMode="auto">
              <a:xfrm flipV="1">
                <a:off x="1344" y="2112"/>
                <a:ext cx="52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50" name="Line 22"/>
              <p:cNvSpPr>
                <a:spLocks noChangeShapeType="1"/>
              </p:cNvSpPr>
              <p:nvPr/>
            </p:nvSpPr>
            <p:spPr bwMode="auto">
              <a:xfrm>
                <a:off x="1344" y="2592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51" name="Text Box 23"/>
              <p:cNvSpPr txBox="1">
                <a:spLocks noChangeArrowheads="1"/>
              </p:cNvSpPr>
              <p:nvPr/>
            </p:nvSpPr>
            <p:spPr bwMode="auto">
              <a:xfrm>
                <a:off x="148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552" name="Text Box 24"/>
              <p:cNvSpPr txBox="1">
                <a:spLocks noChangeArrowheads="1"/>
              </p:cNvSpPr>
              <p:nvPr/>
            </p:nvSpPr>
            <p:spPr bwMode="auto">
              <a:xfrm>
                <a:off x="1392" y="1153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553" name="Text Box 25"/>
              <p:cNvSpPr txBox="1">
                <a:spLocks noChangeArrowheads="1"/>
              </p:cNvSpPr>
              <p:nvPr/>
            </p:nvSpPr>
            <p:spPr bwMode="auto">
              <a:xfrm>
                <a:off x="148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2554" name="Text Box 26"/>
              <p:cNvSpPr txBox="1">
                <a:spLocks noChangeArrowheads="1"/>
              </p:cNvSpPr>
              <p:nvPr/>
            </p:nvSpPr>
            <p:spPr bwMode="auto">
              <a:xfrm>
                <a:off x="1392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2555" name="Group 27"/>
            <p:cNvGrpSpPr>
              <a:grpSpLocks/>
            </p:cNvGrpSpPr>
            <p:nvPr/>
          </p:nvGrpSpPr>
          <p:grpSpPr bwMode="auto">
            <a:xfrm>
              <a:off x="2208" y="582"/>
              <a:ext cx="1008" cy="2784"/>
              <a:chOff x="2208" y="576"/>
              <a:chExt cx="1008" cy="2784"/>
            </a:xfrm>
          </p:grpSpPr>
          <p:sp>
            <p:nvSpPr>
              <p:cNvPr id="22556" name="Oval 28"/>
              <p:cNvSpPr>
                <a:spLocks noChangeArrowheads="1"/>
              </p:cNvSpPr>
              <p:nvPr/>
            </p:nvSpPr>
            <p:spPr bwMode="auto">
              <a:xfrm>
                <a:off x="2592" y="307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Love-40</a:t>
                </a:r>
              </a:p>
            </p:txBody>
          </p:sp>
          <p:sp>
            <p:nvSpPr>
              <p:cNvPr id="22557" name="Oval 29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15-30</a:t>
                </a:r>
              </a:p>
            </p:txBody>
          </p:sp>
          <p:sp>
            <p:nvSpPr>
              <p:cNvPr id="22558" name="Oval 30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30-15</a:t>
                </a:r>
              </a:p>
            </p:txBody>
          </p:sp>
          <p:sp>
            <p:nvSpPr>
              <p:cNvPr id="22559" name="Oval 31"/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576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40-Love</a:t>
                </a:r>
              </a:p>
            </p:txBody>
          </p:sp>
          <p:sp>
            <p:nvSpPr>
              <p:cNvPr id="22560" name="Line 32"/>
              <p:cNvSpPr>
                <a:spLocks noChangeShapeType="1"/>
              </p:cNvSpPr>
              <p:nvPr/>
            </p:nvSpPr>
            <p:spPr bwMode="auto">
              <a:xfrm flipV="1">
                <a:off x="2256" y="816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61" name="Line 33"/>
              <p:cNvSpPr>
                <a:spLocks noChangeShapeType="1"/>
              </p:cNvSpPr>
              <p:nvPr/>
            </p:nvSpPr>
            <p:spPr bwMode="auto">
              <a:xfrm>
                <a:off x="2256" y="120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62" name="Line 34"/>
              <p:cNvSpPr>
                <a:spLocks noChangeShapeType="1"/>
              </p:cNvSpPr>
              <p:nvPr/>
            </p:nvSpPr>
            <p:spPr bwMode="auto">
              <a:xfrm flipV="1">
                <a:off x="2208" y="1680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63" name="Line 35"/>
              <p:cNvSpPr>
                <a:spLocks noChangeShapeType="1"/>
              </p:cNvSpPr>
              <p:nvPr/>
            </p:nvSpPr>
            <p:spPr bwMode="auto">
              <a:xfrm>
                <a:off x="2208" y="2112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64" name="Line 36"/>
              <p:cNvSpPr>
                <a:spLocks noChangeShapeType="1"/>
              </p:cNvSpPr>
              <p:nvPr/>
            </p:nvSpPr>
            <p:spPr bwMode="auto">
              <a:xfrm flipV="1">
                <a:off x="2304" y="254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65" name="Line 37"/>
              <p:cNvSpPr>
                <a:spLocks noChangeShapeType="1"/>
              </p:cNvSpPr>
              <p:nvPr/>
            </p:nvSpPr>
            <p:spPr bwMode="auto">
              <a:xfrm>
                <a:off x="2304" y="2928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66" name="Text Box 38"/>
              <p:cNvSpPr txBox="1">
                <a:spLocks noChangeArrowheads="1"/>
              </p:cNvSpPr>
              <p:nvPr/>
            </p:nvSpPr>
            <p:spPr bwMode="auto">
              <a:xfrm>
                <a:off x="2304" y="2495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567" name="Text Box 39"/>
              <p:cNvSpPr txBox="1">
                <a:spLocks noChangeArrowheads="1"/>
              </p:cNvSpPr>
              <p:nvPr/>
            </p:nvSpPr>
            <p:spPr bwMode="auto">
              <a:xfrm>
                <a:off x="2304" y="163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568" name="Text Box 40"/>
              <p:cNvSpPr txBox="1">
                <a:spLocks noChangeArrowheads="1"/>
              </p:cNvSpPr>
              <p:nvPr/>
            </p:nvSpPr>
            <p:spPr bwMode="auto">
              <a:xfrm>
                <a:off x="2304" y="719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569" name="Text Box 41"/>
              <p:cNvSpPr txBox="1">
                <a:spLocks noChangeArrowheads="1"/>
              </p:cNvSpPr>
              <p:nvPr/>
            </p:nvSpPr>
            <p:spPr bwMode="auto">
              <a:xfrm>
                <a:off x="2304" y="29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2570" name="Text Box 42"/>
              <p:cNvSpPr txBox="1">
                <a:spLocks noChangeArrowheads="1"/>
              </p:cNvSpPr>
              <p:nvPr/>
            </p:nvSpPr>
            <p:spPr bwMode="auto">
              <a:xfrm>
                <a:off x="2304" y="2159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2571" name="Text Box 43"/>
              <p:cNvSpPr txBox="1">
                <a:spLocks noChangeArrowheads="1"/>
              </p:cNvSpPr>
              <p:nvPr/>
            </p:nvSpPr>
            <p:spPr bwMode="auto">
              <a:xfrm>
                <a:off x="2304" y="1295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2572" name="Group 44"/>
            <p:cNvGrpSpPr>
              <a:grpSpLocks/>
            </p:cNvGrpSpPr>
            <p:nvPr/>
          </p:nvGrpSpPr>
          <p:grpSpPr bwMode="auto">
            <a:xfrm>
              <a:off x="3120" y="150"/>
              <a:ext cx="1056" cy="3744"/>
              <a:chOff x="3120" y="144"/>
              <a:chExt cx="1056" cy="3744"/>
            </a:xfrm>
          </p:grpSpPr>
          <p:grpSp>
            <p:nvGrpSpPr>
              <p:cNvPr id="22573" name="Group 45"/>
              <p:cNvGrpSpPr>
                <a:grpSpLocks/>
              </p:cNvGrpSpPr>
              <p:nvPr/>
            </p:nvGrpSpPr>
            <p:grpSpPr bwMode="auto">
              <a:xfrm>
                <a:off x="3504" y="144"/>
                <a:ext cx="672" cy="480"/>
                <a:chOff x="4128" y="864"/>
                <a:chExt cx="672" cy="480"/>
              </a:xfrm>
            </p:grpSpPr>
            <p:sp>
              <p:nvSpPr>
                <p:cNvPr id="22574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912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Server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2575" name="Oval 47"/>
                <p:cNvSpPr>
                  <a:spLocks noChangeArrowheads="1"/>
                </p:cNvSpPr>
                <p:nvPr/>
              </p:nvSpPr>
              <p:spPr bwMode="auto">
                <a:xfrm>
                  <a:off x="4128" y="864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2576" name="Group 48"/>
              <p:cNvGrpSpPr>
                <a:grpSpLocks/>
              </p:cNvGrpSpPr>
              <p:nvPr/>
            </p:nvGrpSpPr>
            <p:grpSpPr bwMode="auto">
              <a:xfrm>
                <a:off x="3504" y="3408"/>
                <a:ext cx="672" cy="480"/>
                <a:chOff x="4032" y="2400"/>
                <a:chExt cx="672" cy="480"/>
              </a:xfrm>
            </p:grpSpPr>
            <p:sp>
              <p:nvSpPr>
                <p:cNvPr id="22577" name="Oval 49"/>
                <p:cNvSpPr>
                  <a:spLocks noChangeArrowheads="1"/>
                </p:cNvSpPr>
                <p:nvPr/>
              </p:nvSpPr>
              <p:spPr bwMode="auto">
                <a:xfrm>
                  <a:off x="4080" y="2448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Opp</a:t>
                  </a:r>
                  <a:r>
                    <a:rPr lang="ja-JP" alt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’</a:t>
                  </a: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nt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2578" name="Oval 50"/>
                <p:cNvSpPr>
                  <a:spLocks noChangeArrowheads="1"/>
                </p:cNvSpPr>
                <p:nvPr/>
              </p:nvSpPr>
              <p:spPr bwMode="auto">
                <a:xfrm>
                  <a:off x="4032" y="2400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2579" name="Line 51"/>
              <p:cNvSpPr>
                <a:spLocks noChangeShapeType="1"/>
              </p:cNvSpPr>
              <p:nvPr/>
            </p:nvSpPr>
            <p:spPr bwMode="auto">
              <a:xfrm>
                <a:off x="3168" y="33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80" name="Line 52"/>
              <p:cNvSpPr>
                <a:spLocks noChangeShapeType="1"/>
              </p:cNvSpPr>
              <p:nvPr/>
            </p:nvSpPr>
            <p:spPr bwMode="auto">
              <a:xfrm flipV="1">
                <a:off x="3120" y="480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81" name="Text Box 53"/>
              <p:cNvSpPr txBox="1">
                <a:spLocks noChangeArrowheads="1"/>
              </p:cNvSpPr>
              <p:nvPr/>
            </p:nvSpPr>
            <p:spPr bwMode="auto">
              <a:xfrm>
                <a:off x="3168" y="3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582" name="Text Box 54"/>
              <p:cNvSpPr txBox="1">
                <a:spLocks noChangeArrowheads="1"/>
              </p:cNvSpPr>
              <p:nvPr/>
            </p:nvSpPr>
            <p:spPr bwMode="auto">
              <a:xfrm>
                <a:off x="3216" y="3360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2583" name="Group 55"/>
            <p:cNvGrpSpPr>
              <a:grpSpLocks/>
            </p:cNvGrpSpPr>
            <p:nvPr/>
          </p:nvGrpSpPr>
          <p:grpSpPr bwMode="auto">
            <a:xfrm>
              <a:off x="3072" y="822"/>
              <a:ext cx="912" cy="2355"/>
              <a:chOff x="3072" y="816"/>
              <a:chExt cx="912" cy="2355"/>
            </a:xfrm>
          </p:grpSpPr>
          <p:sp>
            <p:nvSpPr>
              <p:cNvPr id="22584" name="Oval 56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40-15</a:t>
                </a:r>
              </a:p>
            </p:txBody>
          </p:sp>
          <p:sp>
            <p:nvSpPr>
              <p:cNvPr id="22585" name="Oval 57"/>
              <p:cNvSpPr>
                <a:spLocks noChangeArrowheads="1"/>
              </p:cNvSpPr>
              <p:nvPr/>
            </p:nvSpPr>
            <p:spPr bwMode="auto">
              <a:xfrm>
                <a:off x="3504" y="268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15-40</a:t>
                </a:r>
              </a:p>
            </p:txBody>
          </p:sp>
          <p:sp>
            <p:nvSpPr>
              <p:cNvPr id="22586" name="Oval 58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30-all</a:t>
                </a:r>
              </a:p>
            </p:txBody>
          </p:sp>
          <p:sp>
            <p:nvSpPr>
              <p:cNvPr id="22587" name="Line 59"/>
              <p:cNvSpPr>
                <a:spLocks noChangeShapeType="1"/>
              </p:cNvSpPr>
              <p:nvPr/>
            </p:nvSpPr>
            <p:spPr bwMode="auto">
              <a:xfrm>
                <a:off x="3120" y="81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88" name="Line 60"/>
              <p:cNvSpPr>
                <a:spLocks noChangeShapeType="1"/>
              </p:cNvSpPr>
              <p:nvPr/>
            </p:nvSpPr>
            <p:spPr bwMode="auto">
              <a:xfrm flipV="1">
                <a:off x="3072" y="1344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89" name="Line 61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90" name="Line 62"/>
              <p:cNvSpPr>
                <a:spLocks noChangeShapeType="1"/>
              </p:cNvSpPr>
              <p:nvPr/>
            </p:nvSpPr>
            <p:spPr bwMode="auto">
              <a:xfrm flipV="1">
                <a:off x="3072" y="2112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91" name="Line 63"/>
              <p:cNvSpPr>
                <a:spLocks noChangeShapeType="1"/>
              </p:cNvSpPr>
              <p:nvPr/>
            </p:nvSpPr>
            <p:spPr bwMode="auto">
              <a:xfrm>
                <a:off x="3072" y="2544"/>
                <a:ext cx="52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92" name="Line 64"/>
              <p:cNvSpPr>
                <a:spLocks noChangeShapeType="1"/>
              </p:cNvSpPr>
              <p:nvPr/>
            </p:nvSpPr>
            <p:spPr bwMode="auto">
              <a:xfrm flipV="1">
                <a:off x="3168" y="2928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593" name="Text Box 65"/>
              <p:cNvSpPr txBox="1">
                <a:spLocks noChangeArrowheads="1"/>
              </p:cNvSpPr>
              <p:nvPr/>
            </p:nvSpPr>
            <p:spPr bwMode="auto">
              <a:xfrm>
                <a:off x="3216" y="2880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594" name="Text Box 66"/>
              <p:cNvSpPr txBox="1">
                <a:spLocks noChangeArrowheads="1"/>
              </p:cNvSpPr>
              <p:nvPr/>
            </p:nvSpPr>
            <p:spPr bwMode="auto">
              <a:xfrm>
                <a:off x="316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595" name="Text Box 67"/>
              <p:cNvSpPr txBox="1">
                <a:spLocks noChangeArrowheads="1"/>
              </p:cNvSpPr>
              <p:nvPr/>
            </p:nvSpPr>
            <p:spPr bwMode="auto">
              <a:xfrm>
                <a:off x="3168" y="1247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596" name="Text Box 68"/>
              <p:cNvSpPr txBox="1">
                <a:spLocks noChangeArrowheads="1"/>
              </p:cNvSpPr>
              <p:nvPr/>
            </p:nvSpPr>
            <p:spPr bwMode="auto">
              <a:xfrm>
                <a:off x="3216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2597" name="Text Box 69"/>
              <p:cNvSpPr txBox="1">
                <a:spLocks noChangeArrowheads="1"/>
              </p:cNvSpPr>
              <p:nvPr/>
            </p:nvSpPr>
            <p:spPr bwMode="auto">
              <a:xfrm>
                <a:off x="316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2598" name="Text Box 70"/>
              <p:cNvSpPr txBox="1">
                <a:spLocks noChangeArrowheads="1"/>
              </p:cNvSpPr>
              <p:nvPr/>
            </p:nvSpPr>
            <p:spPr bwMode="auto">
              <a:xfrm>
                <a:off x="3168" y="911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2599" name="Group 71"/>
            <p:cNvGrpSpPr>
              <a:grpSpLocks/>
            </p:cNvGrpSpPr>
            <p:nvPr/>
          </p:nvGrpSpPr>
          <p:grpSpPr bwMode="auto">
            <a:xfrm>
              <a:off x="3600" y="630"/>
              <a:ext cx="1152" cy="2784"/>
              <a:chOff x="3600" y="624"/>
              <a:chExt cx="1152" cy="2784"/>
            </a:xfrm>
          </p:grpSpPr>
          <p:sp>
            <p:nvSpPr>
              <p:cNvPr id="22600" name="Oval 7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30-40</a:t>
                </a:r>
              </a:p>
            </p:txBody>
          </p:sp>
          <p:sp>
            <p:nvSpPr>
              <p:cNvPr id="22601" name="Oval 73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40-30</a:t>
                </a:r>
              </a:p>
            </p:txBody>
          </p:sp>
          <p:sp>
            <p:nvSpPr>
              <p:cNvPr id="22602" name="Line 74"/>
              <p:cNvSpPr>
                <a:spLocks noChangeShapeType="1"/>
              </p:cNvSpPr>
              <p:nvPr/>
            </p:nvSpPr>
            <p:spPr bwMode="auto">
              <a:xfrm flipV="1">
                <a:off x="3744" y="624"/>
                <a:ext cx="9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603" name="Line 7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604" name="Line 76"/>
              <p:cNvSpPr>
                <a:spLocks noChangeShapeType="1"/>
              </p:cNvSpPr>
              <p:nvPr/>
            </p:nvSpPr>
            <p:spPr bwMode="auto">
              <a:xfrm>
                <a:off x="3936" y="134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605" name="Line 77"/>
              <p:cNvSpPr>
                <a:spLocks noChangeShapeType="1"/>
              </p:cNvSpPr>
              <p:nvPr/>
            </p:nvSpPr>
            <p:spPr bwMode="auto">
              <a:xfrm flipV="1">
                <a:off x="3936" y="168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606" name="Line 78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607" name="Line 79"/>
              <p:cNvSpPr>
                <a:spLocks noChangeShapeType="1"/>
              </p:cNvSpPr>
              <p:nvPr/>
            </p:nvSpPr>
            <p:spPr bwMode="auto">
              <a:xfrm flipV="1">
                <a:off x="3936" y="2496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608" name="Text Box 80"/>
              <p:cNvSpPr txBox="1">
                <a:spLocks noChangeArrowheads="1"/>
              </p:cNvSpPr>
              <p:nvPr/>
            </p:nvSpPr>
            <p:spPr bwMode="auto">
              <a:xfrm>
                <a:off x="4032" y="2400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609" name="Text Box 81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610" name="Text Box 82"/>
              <p:cNvSpPr txBox="1">
                <a:spLocks noChangeArrowheads="1"/>
              </p:cNvSpPr>
              <p:nvPr/>
            </p:nvSpPr>
            <p:spPr bwMode="auto">
              <a:xfrm>
                <a:off x="3600" y="768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611" name="Text Box 83"/>
              <p:cNvSpPr txBox="1">
                <a:spLocks noChangeArrowheads="1"/>
              </p:cNvSpPr>
              <p:nvPr/>
            </p:nvSpPr>
            <p:spPr bwMode="auto">
              <a:xfrm>
                <a:off x="3600" y="3072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2612" name="Text Box 84"/>
              <p:cNvSpPr txBox="1">
                <a:spLocks noChangeArrowheads="1"/>
              </p:cNvSpPr>
              <p:nvPr/>
            </p:nvSpPr>
            <p:spPr bwMode="auto">
              <a:xfrm>
                <a:off x="4032" y="196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2613" name="Text Box 85"/>
              <p:cNvSpPr txBox="1">
                <a:spLocks noChangeArrowheads="1"/>
              </p:cNvSpPr>
              <p:nvPr/>
            </p:nvSpPr>
            <p:spPr bwMode="auto">
              <a:xfrm>
                <a:off x="4032" y="1153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2614" name="Group 86"/>
            <p:cNvGrpSpPr>
              <a:grpSpLocks/>
            </p:cNvGrpSpPr>
            <p:nvPr/>
          </p:nvGrpSpPr>
          <p:grpSpPr bwMode="auto">
            <a:xfrm>
              <a:off x="4032" y="582"/>
              <a:ext cx="1440" cy="2880"/>
              <a:chOff x="4032" y="576"/>
              <a:chExt cx="1440" cy="2880"/>
            </a:xfrm>
          </p:grpSpPr>
          <p:sp>
            <p:nvSpPr>
              <p:cNvPr id="22615" name="Oval 87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deuce</a:t>
                </a:r>
              </a:p>
            </p:txBody>
          </p:sp>
          <p:sp>
            <p:nvSpPr>
              <p:cNvPr id="22616" name="Line 88"/>
              <p:cNvSpPr>
                <a:spLocks noChangeShapeType="1"/>
              </p:cNvSpPr>
              <p:nvPr/>
            </p:nvSpPr>
            <p:spPr bwMode="auto">
              <a:xfrm flipH="1" flipV="1">
                <a:off x="4032" y="576"/>
                <a:ext cx="48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617" name="Line 89"/>
              <p:cNvSpPr>
                <a:spLocks noChangeShapeType="1"/>
              </p:cNvSpPr>
              <p:nvPr/>
            </p:nvSpPr>
            <p:spPr bwMode="auto">
              <a:xfrm>
                <a:off x="4704" y="1680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618" name="Line 90"/>
              <p:cNvSpPr>
                <a:spLocks noChangeShapeType="1"/>
              </p:cNvSpPr>
              <p:nvPr/>
            </p:nvSpPr>
            <p:spPr bwMode="auto">
              <a:xfrm flipV="1">
                <a:off x="4704" y="21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619" name="Line 91"/>
              <p:cNvSpPr>
                <a:spLocks noChangeShapeType="1"/>
              </p:cNvSpPr>
              <p:nvPr/>
            </p:nvSpPr>
            <p:spPr bwMode="auto">
              <a:xfrm flipH="1">
                <a:off x="4032" y="2544"/>
                <a:ext cx="48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620" name="Text Box 92"/>
              <p:cNvSpPr txBox="1">
                <a:spLocks noChangeArrowheads="1"/>
              </p:cNvSpPr>
              <p:nvPr/>
            </p:nvSpPr>
            <p:spPr bwMode="auto">
              <a:xfrm>
                <a:off x="4752" y="2016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621" name="Text Box 93"/>
              <p:cNvSpPr txBox="1">
                <a:spLocks noChangeArrowheads="1"/>
              </p:cNvSpPr>
              <p:nvPr/>
            </p:nvSpPr>
            <p:spPr bwMode="auto">
              <a:xfrm>
                <a:off x="4128" y="91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622" name="Text Box 94"/>
              <p:cNvSpPr txBox="1">
                <a:spLocks noChangeArrowheads="1"/>
              </p:cNvSpPr>
              <p:nvPr/>
            </p:nvSpPr>
            <p:spPr bwMode="auto">
              <a:xfrm>
                <a:off x="4752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2623" name="Text Box 95"/>
              <p:cNvSpPr txBox="1">
                <a:spLocks noChangeArrowheads="1"/>
              </p:cNvSpPr>
              <p:nvPr/>
            </p:nvSpPr>
            <p:spPr bwMode="auto">
              <a:xfrm>
                <a:off x="4128" y="283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2624" name="Group 96"/>
            <p:cNvGrpSpPr>
              <a:grpSpLocks/>
            </p:cNvGrpSpPr>
            <p:nvPr/>
          </p:nvGrpSpPr>
          <p:grpSpPr bwMode="auto">
            <a:xfrm>
              <a:off x="4752" y="774"/>
              <a:ext cx="480" cy="2496"/>
              <a:chOff x="4752" y="768"/>
              <a:chExt cx="480" cy="2496"/>
            </a:xfrm>
          </p:grpSpPr>
          <p:sp>
            <p:nvSpPr>
              <p:cNvPr id="22625" name="Oval 97"/>
              <p:cNvSpPr>
                <a:spLocks noChangeArrowheads="1"/>
              </p:cNvSpPr>
              <p:nvPr/>
            </p:nvSpPr>
            <p:spPr bwMode="auto">
              <a:xfrm>
                <a:off x="4752" y="297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Ad-out</a:t>
                </a:r>
              </a:p>
            </p:txBody>
          </p:sp>
          <p:sp>
            <p:nvSpPr>
              <p:cNvPr id="22626" name="Oval 98"/>
              <p:cNvSpPr>
                <a:spLocks noChangeArrowheads="1"/>
              </p:cNvSpPr>
              <p:nvPr/>
            </p:nvSpPr>
            <p:spPr bwMode="auto">
              <a:xfrm>
                <a:off x="4752" y="76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Ad-in</a:t>
                </a:r>
              </a:p>
            </p:txBody>
          </p:sp>
          <p:sp>
            <p:nvSpPr>
              <p:cNvPr id="22627" name="Line 99"/>
              <p:cNvSpPr>
                <a:spLocks noChangeShapeType="1"/>
              </p:cNvSpPr>
              <p:nvPr/>
            </p:nvSpPr>
            <p:spPr bwMode="auto">
              <a:xfrm flipH="1" flipV="1">
                <a:off x="4992" y="1056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628" name="Line 100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629" name="Text Box 101"/>
              <p:cNvSpPr txBox="1">
                <a:spLocks noChangeArrowheads="1"/>
              </p:cNvSpPr>
              <p:nvPr/>
            </p:nvSpPr>
            <p:spPr bwMode="auto">
              <a:xfrm>
                <a:off x="4992" y="13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630" name="Text Box 102"/>
              <p:cNvSpPr txBox="1">
                <a:spLocks noChangeArrowheads="1"/>
              </p:cNvSpPr>
              <p:nvPr/>
            </p:nvSpPr>
            <p:spPr bwMode="auto">
              <a:xfrm>
                <a:off x="4944" y="2448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2631" name="Group 103"/>
            <p:cNvGrpSpPr>
              <a:grpSpLocks/>
            </p:cNvGrpSpPr>
            <p:nvPr/>
          </p:nvGrpSpPr>
          <p:grpSpPr bwMode="auto">
            <a:xfrm>
              <a:off x="4176" y="384"/>
              <a:ext cx="1394" cy="3270"/>
              <a:chOff x="4176" y="378"/>
              <a:chExt cx="1394" cy="3270"/>
            </a:xfrm>
          </p:grpSpPr>
          <p:sp>
            <p:nvSpPr>
              <p:cNvPr id="22632" name="Text Box 104"/>
              <p:cNvSpPr txBox="1">
                <a:spLocks noChangeArrowheads="1"/>
              </p:cNvSpPr>
              <p:nvPr/>
            </p:nvSpPr>
            <p:spPr bwMode="auto">
              <a:xfrm>
                <a:off x="5328" y="25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633" name="Text Box 105"/>
              <p:cNvSpPr txBox="1">
                <a:spLocks noChangeArrowheads="1"/>
              </p:cNvSpPr>
              <p:nvPr/>
            </p:nvSpPr>
            <p:spPr bwMode="auto">
              <a:xfrm>
                <a:off x="5376" y="1296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2634" name="Line 106"/>
              <p:cNvSpPr>
                <a:spLocks noChangeShapeType="1"/>
              </p:cNvSpPr>
              <p:nvPr/>
            </p:nvSpPr>
            <p:spPr bwMode="auto">
              <a:xfrm flipH="1" flipV="1">
                <a:off x="4176" y="378"/>
                <a:ext cx="62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635" name="Line 107"/>
              <p:cNvSpPr>
                <a:spLocks noChangeShapeType="1"/>
              </p:cNvSpPr>
              <p:nvPr/>
            </p:nvSpPr>
            <p:spPr bwMode="auto">
              <a:xfrm flipH="1">
                <a:off x="4176" y="3216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cxnSp>
            <p:nvCxnSpPr>
              <p:cNvPr id="22636" name="AutoShape 108"/>
              <p:cNvCxnSpPr>
                <a:cxnSpLocks noChangeShapeType="1"/>
              </p:cNvCxnSpPr>
              <p:nvPr/>
            </p:nvCxnSpPr>
            <p:spPr bwMode="auto">
              <a:xfrm flipV="1">
                <a:off x="5232" y="2112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37" name="AutoShape 109"/>
              <p:cNvCxnSpPr>
                <a:cxnSpLocks noChangeShapeType="1"/>
              </p:cNvCxnSpPr>
              <p:nvPr/>
            </p:nvCxnSpPr>
            <p:spPr bwMode="auto">
              <a:xfrm>
                <a:off x="5232" y="906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2638" name="Text Box 110"/>
              <p:cNvSpPr txBox="1">
                <a:spLocks noChangeArrowheads="1"/>
              </p:cNvSpPr>
              <p:nvPr/>
            </p:nvSpPr>
            <p:spPr bwMode="auto">
              <a:xfrm>
                <a:off x="4416" y="576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2639" name="Text Box 111"/>
              <p:cNvSpPr txBox="1">
                <a:spLocks noChangeArrowheads="1"/>
              </p:cNvSpPr>
              <p:nvPr/>
            </p:nvSpPr>
            <p:spPr bwMode="auto">
              <a:xfrm>
                <a:off x="4368" y="3264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</p:grpSp>
      <p:sp>
        <p:nvSpPr>
          <p:cNvPr id="22640" name="Text Box 112"/>
          <p:cNvSpPr txBox="1">
            <a:spLocks noChangeArrowheads="1"/>
          </p:cNvSpPr>
          <p:nvPr/>
        </p:nvSpPr>
        <p:spPr bwMode="auto">
          <a:xfrm>
            <a:off x="441325" y="1938338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charset="0"/>
                <a:ea typeface="ＭＳ Ｐゴシック" charset="0"/>
              </a:rPr>
              <a:t>s o s o s o s o s o s s</a:t>
            </a:r>
          </a:p>
        </p:txBody>
      </p:sp>
      <p:sp>
        <p:nvSpPr>
          <p:cNvPr id="22641" name="Line 113"/>
          <p:cNvSpPr>
            <a:spLocks noChangeShapeType="1"/>
          </p:cNvSpPr>
          <p:nvPr/>
        </p:nvSpPr>
        <p:spPr bwMode="auto">
          <a:xfrm flipV="1">
            <a:off x="16764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642" name="Text Box 114"/>
          <p:cNvSpPr txBox="1">
            <a:spLocks noChangeArrowheads="1"/>
          </p:cNvSpPr>
          <p:nvPr/>
        </p:nvSpPr>
        <p:spPr bwMode="auto">
          <a:xfrm>
            <a:off x="7467600" y="33528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3366"/>
                </a:solidFill>
                <a:latin typeface="Tahoma" charset="0"/>
                <a:ea typeface="ＭＳ Ｐゴシック" charset="0"/>
              </a:rPr>
              <a:t>*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Processing a String</a:t>
            </a:r>
          </a:p>
        </p:txBody>
      </p:sp>
      <p:sp>
        <p:nvSpPr>
          <p:cNvPr id="1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8223-825D-2946-9B4C-99C66A85FC7E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301625" y="2133600"/>
            <a:ext cx="8842375" cy="4724400"/>
            <a:chOff x="0" y="150"/>
            <a:chExt cx="5570" cy="3744"/>
          </a:xfrm>
        </p:grpSpPr>
        <p:sp>
          <p:nvSpPr>
            <p:cNvPr id="23556" name="Oval 4"/>
            <p:cNvSpPr>
              <a:spLocks noChangeArrowheads="1"/>
            </p:cNvSpPr>
            <p:nvPr/>
          </p:nvSpPr>
          <p:spPr bwMode="auto">
            <a:xfrm>
              <a:off x="288" y="1878"/>
              <a:ext cx="38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Love</a:t>
              </a:r>
            </a:p>
          </p:txBody>
        </p:sp>
        <p:grpSp>
          <p:nvGrpSpPr>
            <p:cNvPr id="23557" name="Group 5"/>
            <p:cNvGrpSpPr>
              <a:grpSpLocks/>
            </p:cNvGrpSpPr>
            <p:nvPr/>
          </p:nvGrpSpPr>
          <p:grpSpPr bwMode="auto">
            <a:xfrm>
              <a:off x="0" y="1398"/>
              <a:ext cx="420" cy="528"/>
              <a:chOff x="0" y="1392"/>
              <a:chExt cx="420" cy="528"/>
            </a:xfrm>
          </p:grpSpPr>
          <p:sp>
            <p:nvSpPr>
              <p:cNvPr id="23558" name="Text Box 6"/>
              <p:cNvSpPr txBox="1">
                <a:spLocks noChangeArrowheads="1"/>
              </p:cNvSpPr>
              <p:nvPr/>
            </p:nvSpPr>
            <p:spPr bwMode="auto">
              <a:xfrm>
                <a:off x="0" y="1392"/>
                <a:ext cx="42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Start</a:t>
                </a:r>
              </a:p>
            </p:txBody>
          </p:sp>
          <p:sp>
            <p:nvSpPr>
              <p:cNvPr id="23559" name="Line 7"/>
              <p:cNvSpPr>
                <a:spLocks noChangeShapeType="1"/>
              </p:cNvSpPr>
              <p:nvPr/>
            </p:nvSpPr>
            <p:spPr bwMode="auto">
              <a:xfrm>
                <a:off x="202" y="1680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3560" name="Group 8"/>
            <p:cNvGrpSpPr>
              <a:grpSpLocks/>
            </p:cNvGrpSpPr>
            <p:nvPr/>
          </p:nvGrpSpPr>
          <p:grpSpPr bwMode="auto">
            <a:xfrm>
              <a:off x="528" y="1398"/>
              <a:ext cx="864" cy="1248"/>
              <a:chOff x="528" y="1392"/>
              <a:chExt cx="864" cy="1248"/>
            </a:xfrm>
          </p:grpSpPr>
          <p:sp>
            <p:nvSpPr>
              <p:cNvPr id="23561" name="Oval 9"/>
              <p:cNvSpPr>
                <a:spLocks noChangeArrowheads="1"/>
              </p:cNvSpPr>
              <p:nvPr/>
            </p:nvSpPr>
            <p:spPr bwMode="auto">
              <a:xfrm>
                <a:off x="720" y="2352"/>
                <a:ext cx="672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Love-15</a:t>
                </a:r>
              </a:p>
            </p:txBody>
          </p:sp>
          <p:sp>
            <p:nvSpPr>
              <p:cNvPr id="23562" name="Oval 1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15-Love</a:t>
                </a:r>
              </a:p>
            </p:txBody>
          </p:sp>
          <p:sp>
            <p:nvSpPr>
              <p:cNvPr id="23563" name="Line 11"/>
              <p:cNvSpPr>
                <a:spLocks noChangeShapeType="1"/>
              </p:cNvSpPr>
              <p:nvPr/>
            </p:nvSpPr>
            <p:spPr bwMode="auto">
              <a:xfrm flipV="1">
                <a:off x="576" y="1632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564" name="Line 12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565" name="Text Box 13"/>
              <p:cNvSpPr txBox="1">
                <a:spLocks noChangeArrowheads="1"/>
              </p:cNvSpPr>
              <p:nvPr/>
            </p:nvSpPr>
            <p:spPr bwMode="auto">
              <a:xfrm>
                <a:off x="528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566" name="Text Box 14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3567" name="Group 15"/>
            <p:cNvGrpSpPr>
              <a:grpSpLocks/>
            </p:cNvGrpSpPr>
            <p:nvPr/>
          </p:nvGrpSpPr>
          <p:grpSpPr bwMode="auto">
            <a:xfrm>
              <a:off x="1344" y="966"/>
              <a:ext cx="1008" cy="2016"/>
              <a:chOff x="1344" y="960"/>
              <a:chExt cx="1008" cy="2016"/>
            </a:xfrm>
          </p:grpSpPr>
          <p:sp>
            <p:nvSpPr>
              <p:cNvPr id="23568" name="Oval 16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Love-30</a:t>
                </a:r>
              </a:p>
            </p:txBody>
          </p:sp>
          <p:sp>
            <p:nvSpPr>
              <p:cNvPr id="23569" name="Oval 17"/>
              <p:cNvSpPr>
                <a:spLocks noChangeArrowheads="1"/>
              </p:cNvSpPr>
              <p:nvPr/>
            </p:nvSpPr>
            <p:spPr bwMode="auto">
              <a:xfrm>
                <a:off x="1776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15-all</a:t>
                </a:r>
              </a:p>
            </p:txBody>
          </p:sp>
          <p:sp>
            <p:nvSpPr>
              <p:cNvPr id="23570" name="Oval 18"/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30-Love</a:t>
                </a:r>
              </a:p>
            </p:txBody>
          </p:sp>
          <p:sp>
            <p:nvSpPr>
              <p:cNvPr id="23571" name="Line 19"/>
              <p:cNvSpPr>
                <a:spLocks noChangeShapeType="1"/>
              </p:cNvSpPr>
              <p:nvPr/>
            </p:nvSpPr>
            <p:spPr bwMode="auto">
              <a:xfrm flipV="1">
                <a:off x="1344" y="120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572" name="Line 20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52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573" name="Line 21"/>
              <p:cNvSpPr>
                <a:spLocks noChangeShapeType="1"/>
              </p:cNvSpPr>
              <p:nvPr/>
            </p:nvSpPr>
            <p:spPr bwMode="auto">
              <a:xfrm flipV="1">
                <a:off x="1344" y="2112"/>
                <a:ext cx="52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574" name="Line 22"/>
              <p:cNvSpPr>
                <a:spLocks noChangeShapeType="1"/>
              </p:cNvSpPr>
              <p:nvPr/>
            </p:nvSpPr>
            <p:spPr bwMode="auto">
              <a:xfrm>
                <a:off x="1344" y="2592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575" name="Text Box 23"/>
              <p:cNvSpPr txBox="1">
                <a:spLocks noChangeArrowheads="1"/>
              </p:cNvSpPr>
              <p:nvPr/>
            </p:nvSpPr>
            <p:spPr bwMode="auto">
              <a:xfrm>
                <a:off x="148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576" name="Text Box 24"/>
              <p:cNvSpPr txBox="1">
                <a:spLocks noChangeArrowheads="1"/>
              </p:cNvSpPr>
              <p:nvPr/>
            </p:nvSpPr>
            <p:spPr bwMode="auto">
              <a:xfrm>
                <a:off x="1392" y="1153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577" name="Text Box 25"/>
              <p:cNvSpPr txBox="1">
                <a:spLocks noChangeArrowheads="1"/>
              </p:cNvSpPr>
              <p:nvPr/>
            </p:nvSpPr>
            <p:spPr bwMode="auto">
              <a:xfrm>
                <a:off x="148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3578" name="Text Box 26"/>
              <p:cNvSpPr txBox="1">
                <a:spLocks noChangeArrowheads="1"/>
              </p:cNvSpPr>
              <p:nvPr/>
            </p:nvSpPr>
            <p:spPr bwMode="auto">
              <a:xfrm>
                <a:off x="1392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3579" name="Group 27"/>
            <p:cNvGrpSpPr>
              <a:grpSpLocks/>
            </p:cNvGrpSpPr>
            <p:nvPr/>
          </p:nvGrpSpPr>
          <p:grpSpPr bwMode="auto">
            <a:xfrm>
              <a:off x="2208" y="582"/>
              <a:ext cx="1008" cy="2784"/>
              <a:chOff x="2208" y="576"/>
              <a:chExt cx="1008" cy="2784"/>
            </a:xfrm>
          </p:grpSpPr>
          <p:sp>
            <p:nvSpPr>
              <p:cNvPr id="23580" name="Oval 28"/>
              <p:cNvSpPr>
                <a:spLocks noChangeArrowheads="1"/>
              </p:cNvSpPr>
              <p:nvPr/>
            </p:nvSpPr>
            <p:spPr bwMode="auto">
              <a:xfrm>
                <a:off x="2592" y="307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Love-40</a:t>
                </a:r>
              </a:p>
            </p:txBody>
          </p:sp>
          <p:sp>
            <p:nvSpPr>
              <p:cNvPr id="23581" name="Oval 29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15-30</a:t>
                </a:r>
              </a:p>
            </p:txBody>
          </p:sp>
          <p:sp>
            <p:nvSpPr>
              <p:cNvPr id="23582" name="Oval 30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30-15</a:t>
                </a:r>
              </a:p>
            </p:txBody>
          </p:sp>
          <p:sp>
            <p:nvSpPr>
              <p:cNvPr id="23583" name="Oval 31"/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576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40-Love</a:t>
                </a:r>
              </a:p>
            </p:txBody>
          </p:sp>
          <p:sp>
            <p:nvSpPr>
              <p:cNvPr id="23584" name="Line 32"/>
              <p:cNvSpPr>
                <a:spLocks noChangeShapeType="1"/>
              </p:cNvSpPr>
              <p:nvPr/>
            </p:nvSpPr>
            <p:spPr bwMode="auto">
              <a:xfrm flipV="1">
                <a:off x="2256" y="816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585" name="Line 33"/>
              <p:cNvSpPr>
                <a:spLocks noChangeShapeType="1"/>
              </p:cNvSpPr>
              <p:nvPr/>
            </p:nvSpPr>
            <p:spPr bwMode="auto">
              <a:xfrm>
                <a:off x="2256" y="120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586" name="Line 34"/>
              <p:cNvSpPr>
                <a:spLocks noChangeShapeType="1"/>
              </p:cNvSpPr>
              <p:nvPr/>
            </p:nvSpPr>
            <p:spPr bwMode="auto">
              <a:xfrm flipV="1">
                <a:off x="2208" y="1680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587" name="Line 35"/>
              <p:cNvSpPr>
                <a:spLocks noChangeShapeType="1"/>
              </p:cNvSpPr>
              <p:nvPr/>
            </p:nvSpPr>
            <p:spPr bwMode="auto">
              <a:xfrm>
                <a:off x="2208" y="2112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588" name="Line 36"/>
              <p:cNvSpPr>
                <a:spLocks noChangeShapeType="1"/>
              </p:cNvSpPr>
              <p:nvPr/>
            </p:nvSpPr>
            <p:spPr bwMode="auto">
              <a:xfrm flipV="1">
                <a:off x="2304" y="254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589" name="Line 37"/>
              <p:cNvSpPr>
                <a:spLocks noChangeShapeType="1"/>
              </p:cNvSpPr>
              <p:nvPr/>
            </p:nvSpPr>
            <p:spPr bwMode="auto">
              <a:xfrm>
                <a:off x="2304" y="2928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590" name="Text Box 38"/>
              <p:cNvSpPr txBox="1">
                <a:spLocks noChangeArrowheads="1"/>
              </p:cNvSpPr>
              <p:nvPr/>
            </p:nvSpPr>
            <p:spPr bwMode="auto">
              <a:xfrm>
                <a:off x="2304" y="2495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591" name="Text Box 39"/>
              <p:cNvSpPr txBox="1">
                <a:spLocks noChangeArrowheads="1"/>
              </p:cNvSpPr>
              <p:nvPr/>
            </p:nvSpPr>
            <p:spPr bwMode="auto">
              <a:xfrm>
                <a:off x="2304" y="163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592" name="Text Box 40"/>
              <p:cNvSpPr txBox="1">
                <a:spLocks noChangeArrowheads="1"/>
              </p:cNvSpPr>
              <p:nvPr/>
            </p:nvSpPr>
            <p:spPr bwMode="auto">
              <a:xfrm>
                <a:off x="2304" y="719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593" name="Text Box 41"/>
              <p:cNvSpPr txBox="1">
                <a:spLocks noChangeArrowheads="1"/>
              </p:cNvSpPr>
              <p:nvPr/>
            </p:nvSpPr>
            <p:spPr bwMode="auto">
              <a:xfrm>
                <a:off x="2304" y="29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3594" name="Text Box 42"/>
              <p:cNvSpPr txBox="1">
                <a:spLocks noChangeArrowheads="1"/>
              </p:cNvSpPr>
              <p:nvPr/>
            </p:nvSpPr>
            <p:spPr bwMode="auto">
              <a:xfrm>
                <a:off x="2304" y="2159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3595" name="Text Box 43"/>
              <p:cNvSpPr txBox="1">
                <a:spLocks noChangeArrowheads="1"/>
              </p:cNvSpPr>
              <p:nvPr/>
            </p:nvSpPr>
            <p:spPr bwMode="auto">
              <a:xfrm>
                <a:off x="2304" y="1295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3596" name="Group 44"/>
            <p:cNvGrpSpPr>
              <a:grpSpLocks/>
            </p:cNvGrpSpPr>
            <p:nvPr/>
          </p:nvGrpSpPr>
          <p:grpSpPr bwMode="auto">
            <a:xfrm>
              <a:off x="3120" y="150"/>
              <a:ext cx="1056" cy="3744"/>
              <a:chOff x="3120" y="144"/>
              <a:chExt cx="1056" cy="3744"/>
            </a:xfrm>
          </p:grpSpPr>
          <p:grpSp>
            <p:nvGrpSpPr>
              <p:cNvPr id="23597" name="Group 45"/>
              <p:cNvGrpSpPr>
                <a:grpSpLocks/>
              </p:cNvGrpSpPr>
              <p:nvPr/>
            </p:nvGrpSpPr>
            <p:grpSpPr bwMode="auto">
              <a:xfrm>
                <a:off x="3504" y="144"/>
                <a:ext cx="672" cy="480"/>
                <a:chOff x="4128" y="864"/>
                <a:chExt cx="672" cy="480"/>
              </a:xfrm>
            </p:grpSpPr>
            <p:sp>
              <p:nvSpPr>
                <p:cNvPr id="23598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912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Server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3599" name="Oval 47"/>
                <p:cNvSpPr>
                  <a:spLocks noChangeArrowheads="1"/>
                </p:cNvSpPr>
                <p:nvPr/>
              </p:nvSpPr>
              <p:spPr bwMode="auto">
                <a:xfrm>
                  <a:off x="4128" y="864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3600" name="Group 48"/>
              <p:cNvGrpSpPr>
                <a:grpSpLocks/>
              </p:cNvGrpSpPr>
              <p:nvPr/>
            </p:nvGrpSpPr>
            <p:grpSpPr bwMode="auto">
              <a:xfrm>
                <a:off x="3504" y="3408"/>
                <a:ext cx="672" cy="480"/>
                <a:chOff x="4032" y="2400"/>
                <a:chExt cx="672" cy="480"/>
              </a:xfrm>
            </p:grpSpPr>
            <p:sp>
              <p:nvSpPr>
                <p:cNvPr id="23601" name="Oval 49"/>
                <p:cNvSpPr>
                  <a:spLocks noChangeArrowheads="1"/>
                </p:cNvSpPr>
                <p:nvPr/>
              </p:nvSpPr>
              <p:spPr bwMode="auto">
                <a:xfrm>
                  <a:off x="4080" y="2448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Opp</a:t>
                  </a:r>
                  <a:r>
                    <a:rPr lang="ja-JP" alt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’</a:t>
                  </a: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nt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3602" name="Oval 50"/>
                <p:cNvSpPr>
                  <a:spLocks noChangeArrowheads="1"/>
                </p:cNvSpPr>
                <p:nvPr/>
              </p:nvSpPr>
              <p:spPr bwMode="auto">
                <a:xfrm>
                  <a:off x="4032" y="2400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603" name="Line 51"/>
              <p:cNvSpPr>
                <a:spLocks noChangeShapeType="1"/>
              </p:cNvSpPr>
              <p:nvPr/>
            </p:nvSpPr>
            <p:spPr bwMode="auto">
              <a:xfrm>
                <a:off x="3168" y="33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04" name="Line 52"/>
              <p:cNvSpPr>
                <a:spLocks noChangeShapeType="1"/>
              </p:cNvSpPr>
              <p:nvPr/>
            </p:nvSpPr>
            <p:spPr bwMode="auto">
              <a:xfrm flipV="1">
                <a:off x="3120" y="480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05" name="Text Box 53"/>
              <p:cNvSpPr txBox="1">
                <a:spLocks noChangeArrowheads="1"/>
              </p:cNvSpPr>
              <p:nvPr/>
            </p:nvSpPr>
            <p:spPr bwMode="auto">
              <a:xfrm>
                <a:off x="3168" y="3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606" name="Text Box 54"/>
              <p:cNvSpPr txBox="1">
                <a:spLocks noChangeArrowheads="1"/>
              </p:cNvSpPr>
              <p:nvPr/>
            </p:nvSpPr>
            <p:spPr bwMode="auto">
              <a:xfrm>
                <a:off x="3216" y="3360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3607" name="Group 55"/>
            <p:cNvGrpSpPr>
              <a:grpSpLocks/>
            </p:cNvGrpSpPr>
            <p:nvPr/>
          </p:nvGrpSpPr>
          <p:grpSpPr bwMode="auto">
            <a:xfrm>
              <a:off x="3072" y="822"/>
              <a:ext cx="912" cy="2355"/>
              <a:chOff x="3072" y="816"/>
              <a:chExt cx="912" cy="2355"/>
            </a:xfrm>
          </p:grpSpPr>
          <p:sp>
            <p:nvSpPr>
              <p:cNvPr id="23608" name="Oval 56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40-15</a:t>
                </a:r>
              </a:p>
            </p:txBody>
          </p:sp>
          <p:sp>
            <p:nvSpPr>
              <p:cNvPr id="23609" name="Oval 57"/>
              <p:cNvSpPr>
                <a:spLocks noChangeArrowheads="1"/>
              </p:cNvSpPr>
              <p:nvPr/>
            </p:nvSpPr>
            <p:spPr bwMode="auto">
              <a:xfrm>
                <a:off x="3504" y="268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15-40</a:t>
                </a:r>
              </a:p>
            </p:txBody>
          </p:sp>
          <p:sp>
            <p:nvSpPr>
              <p:cNvPr id="23610" name="Oval 58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30-all</a:t>
                </a:r>
              </a:p>
            </p:txBody>
          </p:sp>
          <p:sp>
            <p:nvSpPr>
              <p:cNvPr id="23611" name="Line 59"/>
              <p:cNvSpPr>
                <a:spLocks noChangeShapeType="1"/>
              </p:cNvSpPr>
              <p:nvPr/>
            </p:nvSpPr>
            <p:spPr bwMode="auto">
              <a:xfrm>
                <a:off x="3120" y="81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12" name="Line 60"/>
              <p:cNvSpPr>
                <a:spLocks noChangeShapeType="1"/>
              </p:cNvSpPr>
              <p:nvPr/>
            </p:nvSpPr>
            <p:spPr bwMode="auto">
              <a:xfrm flipV="1">
                <a:off x="3072" y="1344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13" name="Line 61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14" name="Line 62"/>
              <p:cNvSpPr>
                <a:spLocks noChangeShapeType="1"/>
              </p:cNvSpPr>
              <p:nvPr/>
            </p:nvSpPr>
            <p:spPr bwMode="auto">
              <a:xfrm flipV="1">
                <a:off x="3072" y="2112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15" name="Line 63"/>
              <p:cNvSpPr>
                <a:spLocks noChangeShapeType="1"/>
              </p:cNvSpPr>
              <p:nvPr/>
            </p:nvSpPr>
            <p:spPr bwMode="auto">
              <a:xfrm>
                <a:off x="3072" y="2544"/>
                <a:ext cx="52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16" name="Line 64"/>
              <p:cNvSpPr>
                <a:spLocks noChangeShapeType="1"/>
              </p:cNvSpPr>
              <p:nvPr/>
            </p:nvSpPr>
            <p:spPr bwMode="auto">
              <a:xfrm flipV="1">
                <a:off x="3168" y="2928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17" name="Text Box 65"/>
              <p:cNvSpPr txBox="1">
                <a:spLocks noChangeArrowheads="1"/>
              </p:cNvSpPr>
              <p:nvPr/>
            </p:nvSpPr>
            <p:spPr bwMode="auto">
              <a:xfrm>
                <a:off x="3216" y="2880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618" name="Text Box 66"/>
              <p:cNvSpPr txBox="1">
                <a:spLocks noChangeArrowheads="1"/>
              </p:cNvSpPr>
              <p:nvPr/>
            </p:nvSpPr>
            <p:spPr bwMode="auto">
              <a:xfrm>
                <a:off x="316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619" name="Text Box 67"/>
              <p:cNvSpPr txBox="1">
                <a:spLocks noChangeArrowheads="1"/>
              </p:cNvSpPr>
              <p:nvPr/>
            </p:nvSpPr>
            <p:spPr bwMode="auto">
              <a:xfrm>
                <a:off x="3168" y="1247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620" name="Text Box 68"/>
              <p:cNvSpPr txBox="1">
                <a:spLocks noChangeArrowheads="1"/>
              </p:cNvSpPr>
              <p:nvPr/>
            </p:nvSpPr>
            <p:spPr bwMode="auto">
              <a:xfrm>
                <a:off x="3216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3621" name="Text Box 69"/>
              <p:cNvSpPr txBox="1">
                <a:spLocks noChangeArrowheads="1"/>
              </p:cNvSpPr>
              <p:nvPr/>
            </p:nvSpPr>
            <p:spPr bwMode="auto">
              <a:xfrm>
                <a:off x="316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3622" name="Text Box 70"/>
              <p:cNvSpPr txBox="1">
                <a:spLocks noChangeArrowheads="1"/>
              </p:cNvSpPr>
              <p:nvPr/>
            </p:nvSpPr>
            <p:spPr bwMode="auto">
              <a:xfrm>
                <a:off x="3168" y="911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3623" name="Group 71"/>
            <p:cNvGrpSpPr>
              <a:grpSpLocks/>
            </p:cNvGrpSpPr>
            <p:nvPr/>
          </p:nvGrpSpPr>
          <p:grpSpPr bwMode="auto">
            <a:xfrm>
              <a:off x="3600" y="630"/>
              <a:ext cx="1152" cy="2784"/>
              <a:chOff x="3600" y="624"/>
              <a:chExt cx="1152" cy="2784"/>
            </a:xfrm>
          </p:grpSpPr>
          <p:sp>
            <p:nvSpPr>
              <p:cNvPr id="23624" name="Oval 7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30-40</a:t>
                </a:r>
              </a:p>
            </p:txBody>
          </p:sp>
          <p:sp>
            <p:nvSpPr>
              <p:cNvPr id="23625" name="Oval 73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40-30</a:t>
                </a:r>
              </a:p>
            </p:txBody>
          </p:sp>
          <p:sp>
            <p:nvSpPr>
              <p:cNvPr id="23626" name="Line 74"/>
              <p:cNvSpPr>
                <a:spLocks noChangeShapeType="1"/>
              </p:cNvSpPr>
              <p:nvPr/>
            </p:nvSpPr>
            <p:spPr bwMode="auto">
              <a:xfrm flipV="1">
                <a:off x="3744" y="624"/>
                <a:ext cx="9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27" name="Line 7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28" name="Line 76"/>
              <p:cNvSpPr>
                <a:spLocks noChangeShapeType="1"/>
              </p:cNvSpPr>
              <p:nvPr/>
            </p:nvSpPr>
            <p:spPr bwMode="auto">
              <a:xfrm>
                <a:off x="3936" y="134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29" name="Line 77"/>
              <p:cNvSpPr>
                <a:spLocks noChangeShapeType="1"/>
              </p:cNvSpPr>
              <p:nvPr/>
            </p:nvSpPr>
            <p:spPr bwMode="auto">
              <a:xfrm flipV="1">
                <a:off x="3936" y="168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30" name="Line 78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31" name="Line 79"/>
              <p:cNvSpPr>
                <a:spLocks noChangeShapeType="1"/>
              </p:cNvSpPr>
              <p:nvPr/>
            </p:nvSpPr>
            <p:spPr bwMode="auto">
              <a:xfrm flipV="1">
                <a:off x="3936" y="2496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32" name="Text Box 80"/>
              <p:cNvSpPr txBox="1">
                <a:spLocks noChangeArrowheads="1"/>
              </p:cNvSpPr>
              <p:nvPr/>
            </p:nvSpPr>
            <p:spPr bwMode="auto">
              <a:xfrm>
                <a:off x="4032" y="2400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633" name="Text Box 81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634" name="Text Box 82"/>
              <p:cNvSpPr txBox="1">
                <a:spLocks noChangeArrowheads="1"/>
              </p:cNvSpPr>
              <p:nvPr/>
            </p:nvSpPr>
            <p:spPr bwMode="auto">
              <a:xfrm>
                <a:off x="3600" y="768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635" name="Text Box 83"/>
              <p:cNvSpPr txBox="1">
                <a:spLocks noChangeArrowheads="1"/>
              </p:cNvSpPr>
              <p:nvPr/>
            </p:nvSpPr>
            <p:spPr bwMode="auto">
              <a:xfrm>
                <a:off x="3600" y="3072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3636" name="Text Box 84"/>
              <p:cNvSpPr txBox="1">
                <a:spLocks noChangeArrowheads="1"/>
              </p:cNvSpPr>
              <p:nvPr/>
            </p:nvSpPr>
            <p:spPr bwMode="auto">
              <a:xfrm>
                <a:off x="4032" y="196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3637" name="Text Box 85"/>
              <p:cNvSpPr txBox="1">
                <a:spLocks noChangeArrowheads="1"/>
              </p:cNvSpPr>
              <p:nvPr/>
            </p:nvSpPr>
            <p:spPr bwMode="auto">
              <a:xfrm>
                <a:off x="4032" y="1153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3638" name="Group 86"/>
            <p:cNvGrpSpPr>
              <a:grpSpLocks/>
            </p:cNvGrpSpPr>
            <p:nvPr/>
          </p:nvGrpSpPr>
          <p:grpSpPr bwMode="auto">
            <a:xfrm>
              <a:off x="4032" y="582"/>
              <a:ext cx="1440" cy="2880"/>
              <a:chOff x="4032" y="576"/>
              <a:chExt cx="1440" cy="2880"/>
            </a:xfrm>
          </p:grpSpPr>
          <p:sp>
            <p:nvSpPr>
              <p:cNvPr id="23639" name="Oval 87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deuce</a:t>
                </a:r>
              </a:p>
            </p:txBody>
          </p:sp>
          <p:sp>
            <p:nvSpPr>
              <p:cNvPr id="23640" name="Line 88"/>
              <p:cNvSpPr>
                <a:spLocks noChangeShapeType="1"/>
              </p:cNvSpPr>
              <p:nvPr/>
            </p:nvSpPr>
            <p:spPr bwMode="auto">
              <a:xfrm flipH="1" flipV="1">
                <a:off x="4032" y="576"/>
                <a:ext cx="48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41" name="Line 89"/>
              <p:cNvSpPr>
                <a:spLocks noChangeShapeType="1"/>
              </p:cNvSpPr>
              <p:nvPr/>
            </p:nvSpPr>
            <p:spPr bwMode="auto">
              <a:xfrm>
                <a:off x="4704" y="1680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42" name="Line 90"/>
              <p:cNvSpPr>
                <a:spLocks noChangeShapeType="1"/>
              </p:cNvSpPr>
              <p:nvPr/>
            </p:nvSpPr>
            <p:spPr bwMode="auto">
              <a:xfrm flipV="1">
                <a:off x="4704" y="21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43" name="Line 91"/>
              <p:cNvSpPr>
                <a:spLocks noChangeShapeType="1"/>
              </p:cNvSpPr>
              <p:nvPr/>
            </p:nvSpPr>
            <p:spPr bwMode="auto">
              <a:xfrm flipH="1">
                <a:off x="4032" y="2544"/>
                <a:ext cx="48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44" name="Text Box 92"/>
              <p:cNvSpPr txBox="1">
                <a:spLocks noChangeArrowheads="1"/>
              </p:cNvSpPr>
              <p:nvPr/>
            </p:nvSpPr>
            <p:spPr bwMode="auto">
              <a:xfrm>
                <a:off x="4752" y="2016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645" name="Text Box 93"/>
              <p:cNvSpPr txBox="1">
                <a:spLocks noChangeArrowheads="1"/>
              </p:cNvSpPr>
              <p:nvPr/>
            </p:nvSpPr>
            <p:spPr bwMode="auto">
              <a:xfrm>
                <a:off x="4128" y="91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646" name="Text Box 94"/>
              <p:cNvSpPr txBox="1">
                <a:spLocks noChangeArrowheads="1"/>
              </p:cNvSpPr>
              <p:nvPr/>
            </p:nvSpPr>
            <p:spPr bwMode="auto">
              <a:xfrm>
                <a:off x="4752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3647" name="Text Box 95"/>
              <p:cNvSpPr txBox="1">
                <a:spLocks noChangeArrowheads="1"/>
              </p:cNvSpPr>
              <p:nvPr/>
            </p:nvSpPr>
            <p:spPr bwMode="auto">
              <a:xfrm>
                <a:off x="4128" y="283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3648" name="Group 96"/>
            <p:cNvGrpSpPr>
              <a:grpSpLocks/>
            </p:cNvGrpSpPr>
            <p:nvPr/>
          </p:nvGrpSpPr>
          <p:grpSpPr bwMode="auto">
            <a:xfrm>
              <a:off x="4752" y="774"/>
              <a:ext cx="480" cy="2496"/>
              <a:chOff x="4752" y="768"/>
              <a:chExt cx="480" cy="2496"/>
            </a:xfrm>
          </p:grpSpPr>
          <p:sp>
            <p:nvSpPr>
              <p:cNvPr id="23649" name="Oval 97"/>
              <p:cNvSpPr>
                <a:spLocks noChangeArrowheads="1"/>
              </p:cNvSpPr>
              <p:nvPr/>
            </p:nvSpPr>
            <p:spPr bwMode="auto">
              <a:xfrm>
                <a:off x="4752" y="297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Ad-out</a:t>
                </a:r>
              </a:p>
            </p:txBody>
          </p:sp>
          <p:sp>
            <p:nvSpPr>
              <p:cNvPr id="23650" name="Oval 98"/>
              <p:cNvSpPr>
                <a:spLocks noChangeArrowheads="1"/>
              </p:cNvSpPr>
              <p:nvPr/>
            </p:nvSpPr>
            <p:spPr bwMode="auto">
              <a:xfrm>
                <a:off x="4752" y="76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Ad-in</a:t>
                </a:r>
              </a:p>
            </p:txBody>
          </p:sp>
          <p:sp>
            <p:nvSpPr>
              <p:cNvPr id="23651" name="Line 99"/>
              <p:cNvSpPr>
                <a:spLocks noChangeShapeType="1"/>
              </p:cNvSpPr>
              <p:nvPr/>
            </p:nvSpPr>
            <p:spPr bwMode="auto">
              <a:xfrm flipH="1" flipV="1">
                <a:off x="4992" y="1056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52" name="Line 100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53" name="Text Box 101"/>
              <p:cNvSpPr txBox="1">
                <a:spLocks noChangeArrowheads="1"/>
              </p:cNvSpPr>
              <p:nvPr/>
            </p:nvSpPr>
            <p:spPr bwMode="auto">
              <a:xfrm>
                <a:off x="4992" y="13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654" name="Text Box 102"/>
              <p:cNvSpPr txBox="1">
                <a:spLocks noChangeArrowheads="1"/>
              </p:cNvSpPr>
              <p:nvPr/>
            </p:nvSpPr>
            <p:spPr bwMode="auto">
              <a:xfrm>
                <a:off x="4944" y="2448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3655" name="Group 103"/>
            <p:cNvGrpSpPr>
              <a:grpSpLocks/>
            </p:cNvGrpSpPr>
            <p:nvPr/>
          </p:nvGrpSpPr>
          <p:grpSpPr bwMode="auto">
            <a:xfrm>
              <a:off x="4176" y="384"/>
              <a:ext cx="1394" cy="3270"/>
              <a:chOff x="4176" y="378"/>
              <a:chExt cx="1394" cy="3270"/>
            </a:xfrm>
          </p:grpSpPr>
          <p:sp>
            <p:nvSpPr>
              <p:cNvPr id="23656" name="Text Box 104"/>
              <p:cNvSpPr txBox="1">
                <a:spLocks noChangeArrowheads="1"/>
              </p:cNvSpPr>
              <p:nvPr/>
            </p:nvSpPr>
            <p:spPr bwMode="auto">
              <a:xfrm>
                <a:off x="5328" y="25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657" name="Text Box 105"/>
              <p:cNvSpPr txBox="1">
                <a:spLocks noChangeArrowheads="1"/>
              </p:cNvSpPr>
              <p:nvPr/>
            </p:nvSpPr>
            <p:spPr bwMode="auto">
              <a:xfrm>
                <a:off x="5376" y="1296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3658" name="Line 106"/>
              <p:cNvSpPr>
                <a:spLocks noChangeShapeType="1"/>
              </p:cNvSpPr>
              <p:nvPr/>
            </p:nvSpPr>
            <p:spPr bwMode="auto">
              <a:xfrm flipH="1" flipV="1">
                <a:off x="4176" y="378"/>
                <a:ext cx="62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659" name="Line 107"/>
              <p:cNvSpPr>
                <a:spLocks noChangeShapeType="1"/>
              </p:cNvSpPr>
              <p:nvPr/>
            </p:nvSpPr>
            <p:spPr bwMode="auto">
              <a:xfrm flipH="1">
                <a:off x="4176" y="3216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cxnSp>
            <p:nvCxnSpPr>
              <p:cNvPr id="23660" name="AutoShape 108"/>
              <p:cNvCxnSpPr>
                <a:cxnSpLocks noChangeShapeType="1"/>
              </p:cNvCxnSpPr>
              <p:nvPr/>
            </p:nvCxnSpPr>
            <p:spPr bwMode="auto">
              <a:xfrm flipV="1">
                <a:off x="5232" y="2112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661" name="AutoShape 109"/>
              <p:cNvCxnSpPr>
                <a:cxnSpLocks noChangeShapeType="1"/>
              </p:cNvCxnSpPr>
              <p:nvPr/>
            </p:nvCxnSpPr>
            <p:spPr bwMode="auto">
              <a:xfrm>
                <a:off x="5232" y="906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3662" name="Text Box 110"/>
              <p:cNvSpPr txBox="1">
                <a:spLocks noChangeArrowheads="1"/>
              </p:cNvSpPr>
              <p:nvPr/>
            </p:nvSpPr>
            <p:spPr bwMode="auto">
              <a:xfrm>
                <a:off x="4416" y="576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3663" name="Text Box 111"/>
              <p:cNvSpPr txBox="1">
                <a:spLocks noChangeArrowheads="1"/>
              </p:cNvSpPr>
              <p:nvPr/>
            </p:nvSpPr>
            <p:spPr bwMode="auto">
              <a:xfrm>
                <a:off x="4368" y="3264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</p:grpSp>
      <p:sp>
        <p:nvSpPr>
          <p:cNvPr id="23664" name="Text Box 112"/>
          <p:cNvSpPr txBox="1">
            <a:spLocks noChangeArrowheads="1"/>
          </p:cNvSpPr>
          <p:nvPr/>
        </p:nvSpPr>
        <p:spPr bwMode="auto">
          <a:xfrm>
            <a:off x="441325" y="1938338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charset="0"/>
                <a:ea typeface="ＭＳ Ｐゴシック" charset="0"/>
              </a:rPr>
              <a:t>s o s o s o s o s o s s</a:t>
            </a:r>
          </a:p>
        </p:txBody>
      </p:sp>
      <p:sp>
        <p:nvSpPr>
          <p:cNvPr id="23665" name="Line 113"/>
          <p:cNvSpPr>
            <a:spLocks noChangeShapeType="1"/>
          </p:cNvSpPr>
          <p:nvPr/>
        </p:nvSpPr>
        <p:spPr bwMode="auto">
          <a:xfrm flipV="1">
            <a:off x="1905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3666" name="Text Box 114"/>
          <p:cNvSpPr txBox="1">
            <a:spLocks noChangeArrowheads="1"/>
          </p:cNvSpPr>
          <p:nvPr/>
        </p:nvSpPr>
        <p:spPr bwMode="auto">
          <a:xfrm>
            <a:off x="8458200" y="38100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3366"/>
                </a:solidFill>
                <a:latin typeface="Tahoma" charset="0"/>
                <a:ea typeface="ＭＳ Ｐゴシック" charset="0"/>
              </a:rPr>
              <a:t>*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Processing a String</a:t>
            </a:r>
          </a:p>
        </p:txBody>
      </p:sp>
      <p:sp>
        <p:nvSpPr>
          <p:cNvPr id="1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EBC7-4B88-1E4C-883B-09B91D0126B5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01625" y="2133600"/>
            <a:ext cx="8842375" cy="4724400"/>
            <a:chOff x="0" y="150"/>
            <a:chExt cx="5570" cy="3744"/>
          </a:xfrm>
        </p:grpSpPr>
        <p:sp>
          <p:nvSpPr>
            <p:cNvPr id="24580" name="Oval 4"/>
            <p:cNvSpPr>
              <a:spLocks noChangeArrowheads="1"/>
            </p:cNvSpPr>
            <p:nvPr/>
          </p:nvSpPr>
          <p:spPr bwMode="auto">
            <a:xfrm>
              <a:off x="288" y="1878"/>
              <a:ext cx="38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Love</a:t>
              </a:r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0" y="1398"/>
              <a:ext cx="420" cy="528"/>
              <a:chOff x="0" y="1392"/>
              <a:chExt cx="420" cy="528"/>
            </a:xfrm>
          </p:grpSpPr>
          <p:sp>
            <p:nvSpPr>
              <p:cNvPr id="24582" name="Text Box 6"/>
              <p:cNvSpPr txBox="1">
                <a:spLocks noChangeArrowheads="1"/>
              </p:cNvSpPr>
              <p:nvPr/>
            </p:nvSpPr>
            <p:spPr bwMode="auto">
              <a:xfrm>
                <a:off x="0" y="1392"/>
                <a:ext cx="42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Start</a:t>
                </a:r>
              </a:p>
            </p:txBody>
          </p:sp>
          <p:sp>
            <p:nvSpPr>
              <p:cNvPr id="24583" name="Line 7"/>
              <p:cNvSpPr>
                <a:spLocks noChangeShapeType="1"/>
              </p:cNvSpPr>
              <p:nvPr/>
            </p:nvSpPr>
            <p:spPr bwMode="auto">
              <a:xfrm>
                <a:off x="202" y="1680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4584" name="Group 8"/>
            <p:cNvGrpSpPr>
              <a:grpSpLocks/>
            </p:cNvGrpSpPr>
            <p:nvPr/>
          </p:nvGrpSpPr>
          <p:grpSpPr bwMode="auto">
            <a:xfrm>
              <a:off x="528" y="1398"/>
              <a:ext cx="864" cy="1248"/>
              <a:chOff x="528" y="1392"/>
              <a:chExt cx="864" cy="1248"/>
            </a:xfrm>
          </p:grpSpPr>
          <p:sp>
            <p:nvSpPr>
              <p:cNvPr id="24585" name="Oval 9"/>
              <p:cNvSpPr>
                <a:spLocks noChangeArrowheads="1"/>
              </p:cNvSpPr>
              <p:nvPr/>
            </p:nvSpPr>
            <p:spPr bwMode="auto">
              <a:xfrm>
                <a:off x="720" y="2352"/>
                <a:ext cx="672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Love-15</a:t>
                </a:r>
              </a:p>
            </p:txBody>
          </p:sp>
          <p:sp>
            <p:nvSpPr>
              <p:cNvPr id="24586" name="Oval 1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15-Love</a:t>
                </a:r>
              </a:p>
            </p:txBody>
          </p:sp>
          <p:sp>
            <p:nvSpPr>
              <p:cNvPr id="24587" name="Line 11"/>
              <p:cNvSpPr>
                <a:spLocks noChangeShapeType="1"/>
              </p:cNvSpPr>
              <p:nvPr/>
            </p:nvSpPr>
            <p:spPr bwMode="auto">
              <a:xfrm flipV="1">
                <a:off x="576" y="1632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88" name="Line 12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89" name="Text Box 13"/>
              <p:cNvSpPr txBox="1">
                <a:spLocks noChangeArrowheads="1"/>
              </p:cNvSpPr>
              <p:nvPr/>
            </p:nvSpPr>
            <p:spPr bwMode="auto">
              <a:xfrm>
                <a:off x="528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590" name="Text Box 14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4591" name="Group 15"/>
            <p:cNvGrpSpPr>
              <a:grpSpLocks/>
            </p:cNvGrpSpPr>
            <p:nvPr/>
          </p:nvGrpSpPr>
          <p:grpSpPr bwMode="auto">
            <a:xfrm>
              <a:off x="1344" y="966"/>
              <a:ext cx="1008" cy="2016"/>
              <a:chOff x="1344" y="960"/>
              <a:chExt cx="1008" cy="2016"/>
            </a:xfrm>
          </p:grpSpPr>
          <p:sp>
            <p:nvSpPr>
              <p:cNvPr id="24592" name="Oval 16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Love-30</a:t>
                </a:r>
              </a:p>
            </p:txBody>
          </p:sp>
          <p:sp>
            <p:nvSpPr>
              <p:cNvPr id="24593" name="Oval 17"/>
              <p:cNvSpPr>
                <a:spLocks noChangeArrowheads="1"/>
              </p:cNvSpPr>
              <p:nvPr/>
            </p:nvSpPr>
            <p:spPr bwMode="auto">
              <a:xfrm>
                <a:off x="1776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15-all</a:t>
                </a:r>
              </a:p>
            </p:txBody>
          </p:sp>
          <p:sp>
            <p:nvSpPr>
              <p:cNvPr id="24594" name="Oval 18"/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30-Love</a:t>
                </a:r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 flipV="1">
                <a:off x="1344" y="120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52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 flipV="1">
                <a:off x="1344" y="2112"/>
                <a:ext cx="52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1344" y="2592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9" name="Text Box 23"/>
              <p:cNvSpPr txBox="1">
                <a:spLocks noChangeArrowheads="1"/>
              </p:cNvSpPr>
              <p:nvPr/>
            </p:nvSpPr>
            <p:spPr bwMode="auto">
              <a:xfrm>
                <a:off x="148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600" name="Text Box 24"/>
              <p:cNvSpPr txBox="1">
                <a:spLocks noChangeArrowheads="1"/>
              </p:cNvSpPr>
              <p:nvPr/>
            </p:nvSpPr>
            <p:spPr bwMode="auto">
              <a:xfrm>
                <a:off x="1392" y="1153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601" name="Text Box 25"/>
              <p:cNvSpPr txBox="1">
                <a:spLocks noChangeArrowheads="1"/>
              </p:cNvSpPr>
              <p:nvPr/>
            </p:nvSpPr>
            <p:spPr bwMode="auto">
              <a:xfrm>
                <a:off x="148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4602" name="Text Box 26"/>
              <p:cNvSpPr txBox="1">
                <a:spLocks noChangeArrowheads="1"/>
              </p:cNvSpPr>
              <p:nvPr/>
            </p:nvSpPr>
            <p:spPr bwMode="auto">
              <a:xfrm>
                <a:off x="1392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4603" name="Group 27"/>
            <p:cNvGrpSpPr>
              <a:grpSpLocks/>
            </p:cNvGrpSpPr>
            <p:nvPr/>
          </p:nvGrpSpPr>
          <p:grpSpPr bwMode="auto">
            <a:xfrm>
              <a:off x="2208" y="582"/>
              <a:ext cx="1008" cy="2784"/>
              <a:chOff x="2208" y="576"/>
              <a:chExt cx="1008" cy="2784"/>
            </a:xfrm>
          </p:grpSpPr>
          <p:sp>
            <p:nvSpPr>
              <p:cNvPr id="24604" name="Oval 28"/>
              <p:cNvSpPr>
                <a:spLocks noChangeArrowheads="1"/>
              </p:cNvSpPr>
              <p:nvPr/>
            </p:nvSpPr>
            <p:spPr bwMode="auto">
              <a:xfrm>
                <a:off x="2592" y="307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Love-40</a:t>
                </a:r>
              </a:p>
            </p:txBody>
          </p:sp>
          <p:sp>
            <p:nvSpPr>
              <p:cNvPr id="24605" name="Oval 29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15-30</a:t>
                </a:r>
              </a:p>
            </p:txBody>
          </p:sp>
          <p:sp>
            <p:nvSpPr>
              <p:cNvPr id="24606" name="Oval 30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30-15</a:t>
                </a:r>
              </a:p>
            </p:txBody>
          </p:sp>
          <p:sp>
            <p:nvSpPr>
              <p:cNvPr id="24607" name="Oval 31"/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576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40-Love</a:t>
                </a:r>
              </a:p>
            </p:txBody>
          </p:sp>
          <p:sp>
            <p:nvSpPr>
              <p:cNvPr id="24608" name="Line 32"/>
              <p:cNvSpPr>
                <a:spLocks noChangeShapeType="1"/>
              </p:cNvSpPr>
              <p:nvPr/>
            </p:nvSpPr>
            <p:spPr bwMode="auto">
              <a:xfrm flipV="1">
                <a:off x="2256" y="816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9" name="Line 33"/>
              <p:cNvSpPr>
                <a:spLocks noChangeShapeType="1"/>
              </p:cNvSpPr>
              <p:nvPr/>
            </p:nvSpPr>
            <p:spPr bwMode="auto">
              <a:xfrm>
                <a:off x="2256" y="120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10" name="Line 34"/>
              <p:cNvSpPr>
                <a:spLocks noChangeShapeType="1"/>
              </p:cNvSpPr>
              <p:nvPr/>
            </p:nvSpPr>
            <p:spPr bwMode="auto">
              <a:xfrm flipV="1">
                <a:off x="2208" y="1680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11" name="Line 35"/>
              <p:cNvSpPr>
                <a:spLocks noChangeShapeType="1"/>
              </p:cNvSpPr>
              <p:nvPr/>
            </p:nvSpPr>
            <p:spPr bwMode="auto">
              <a:xfrm>
                <a:off x="2208" y="2112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12" name="Line 36"/>
              <p:cNvSpPr>
                <a:spLocks noChangeShapeType="1"/>
              </p:cNvSpPr>
              <p:nvPr/>
            </p:nvSpPr>
            <p:spPr bwMode="auto">
              <a:xfrm flipV="1">
                <a:off x="2304" y="254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13" name="Line 37"/>
              <p:cNvSpPr>
                <a:spLocks noChangeShapeType="1"/>
              </p:cNvSpPr>
              <p:nvPr/>
            </p:nvSpPr>
            <p:spPr bwMode="auto">
              <a:xfrm>
                <a:off x="2304" y="2928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14" name="Text Box 38"/>
              <p:cNvSpPr txBox="1">
                <a:spLocks noChangeArrowheads="1"/>
              </p:cNvSpPr>
              <p:nvPr/>
            </p:nvSpPr>
            <p:spPr bwMode="auto">
              <a:xfrm>
                <a:off x="2304" y="2495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615" name="Text Box 39"/>
              <p:cNvSpPr txBox="1">
                <a:spLocks noChangeArrowheads="1"/>
              </p:cNvSpPr>
              <p:nvPr/>
            </p:nvSpPr>
            <p:spPr bwMode="auto">
              <a:xfrm>
                <a:off x="2304" y="163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616" name="Text Box 40"/>
              <p:cNvSpPr txBox="1">
                <a:spLocks noChangeArrowheads="1"/>
              </p:cNvSpPr>
              <p:nvPr/>
            </p:nvSpPr>
            <p:spPr bwMode="auto">
              <a:xfrm>
                <a:off x="2304" y="719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617" name="Text Box 41"/>
              <p:cNvSpPr txBox="1">
                <a:spLocks noChangeArrowheads="1"/>
              </p:cNvSpPr>
              <p:nvPr/>
            </p:nvSpPr>
            <p:spPr bwMode="auto">
              <a:xfrm>
                <a:off x="2304" y="29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4618" name="Text Box 42"/>
              <p:cNvSpPr txBox="1">
                <a:spLocks noChangeArrowheads="1"/>
              </p:cNvSpPr>
              <p:nvPr/>
            </p:nvSpPr>
            <p:spPr bwMode="auto">
              <a:xfrm>
                <a:off x="2304" y="2159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4619" name="Text Box 43"/>
              <p:cNvSpPr txBox="1">
                <a:spLocks noChangeArrowheads="1"/>
              </p:cNvSpPr>
              <p:nvPr/>
            </p:nvSpPr>
            <p:spPr bwMode="auto">
              <a:xfrm>
                <a:off x="2304" y="1295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4620" name="Group 44"/>
            <p:cNvGrpSpPr>
              <a:grpSpLocks/>
            </p:cNvGrpSpPr>
            <p:nvPr/>
          </p:nvGrpSpPr>
          <p:grpSpPr bwMode="auto">
            <a:xfrm>
              <a:off x="3120" y="150"/>
              <a:ext cx="1056" cy="3744"/>
              <a:chOff x="3120" y="144"/>
              <a:chExt cx="1056" cy="3744"/>
            </a:xfrm>
          </p:grpSpPr>
          <p:grpSp>
            <p:nvGrpSpPr>
              <p:cNvPr id="24621" name="Group 45"/>
              <p:cNvGrpSpPr>
                <a:grpSpLocks/>
              </p:cNvGrpSpPr>
              <p:nvPr/>
            </p:nvGrpSpPr>
            <p:grpSpPr bwMode="auto">
              <a:xfrm>
                <a:off x="3504" y="144"/>
                <a:ext cx="672" cy="480"/>
                <a:chOff x="4128" y="864"/>
                <a:chExt cx="672" cy="480"/>
              </a:xfrm>
            </p:grpSpPr>
            <p:sp>
              <p:nvSpPr>
                <p:cNvPr id="24622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912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Server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4623" name="Oval 47"/>
                <p:cNvSpPr>
                  <a:spLocks noChangeArrowheads="1"/>
                </p:cNvSpPr>
                <p:nvPr/>
              </p:nvSpPr>
              <p:spPr bwMode="auto">
                <a:xfrm>
                  <a:off x="4128" y="864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4624" name="Group 48"/>
              <p:cNvGrpSpPr>
                <a:grpSpLocks/>
              </p:cNvGrpSpPr>
              <p:nvPr/>
            </p:nvGrpSpPr>
            <p:grpSpPr bwMode="auto">
              <a:xfrm>
                <a:off x="3504" y="3408"/>
                <a:ext cx="672" cy="480"/>
                <a:chOff x="4032" y="2400"/>
                <a:chExt cx="672" cy="480"/>
              </a:xfrm>
            </p:grpSpPr>
            <p:sp>
              <p:nvSpPr>
                <p:cNvPr id="24625" name="Oval 49"/>
                <p:cNvSpPr>
                  <a:spLocks noChangeArrowheads="1"/>
                </p:cNvSpPr>
                <p:nvPr/>
              </p:nvSpPr>
              <p:spPr bwMode="auto">
                <a:xfrm>
                  <a:off x="4080" y="2448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Opp</a:t>
                  </a:r>
                  <a:r>
                    <a:rPr lang="ja-JP" alt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’</a:t>
                  </a: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nt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4626" name="Oval 50"/>
                <p:cNvSpPr>
                  <a:spLocks noChangeArrowheads="1"/>
                </p:cNvSpPr>
                <p:nvPr/>
              </p:nvSpPr>
              <p:spPr bwMode="auto">
                <a:xfrm>
                  <a:off x="4032" y="2400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4627" name="Line 51"/>
              <p:cNvSpPr>
                <a:spLocks noChangeShapeType="1"/>
              </p:cNvSpPr>
              <p:nvPr/>
            </p:nvSpPr>
            <p:spPr bwMode="auto">
              <a:xfrm>
                <a:off x="3168" y="33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28" name="Line 52"/>
              <p:cNvSpPr>
                <a:spLocks noChangeShapeType="1"/>
              </p:cNvSpPr>
              <p:nvPr/>
            </p:nvSpPr>
            <p:spPr bwMode="auto">
              <a:xfrm flipV="1">
                <a:off x="3120" y="480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168" y="3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630" name="Text Box 54"/>
              <p:cNvSpPr txBox="1">
                <a:spLocks noChangeArrowheads="1"/>
              </p:cNvSpPr>
              <p:nvPr/>
            </p:nvSpPr>
            <p:spPr bwMode="auto">
              <a:xfrm>
                <a:off x="3216" y="3360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4631" name="Group 55"/>
            <p:cNvGrpSpPr>
              <a:grpSpLocks/>
            </p:cNvGrpSpPr>
            <p:nvPr/>
          </p:nvGrpSpPr>
          <p:grpSpPr bwMode="auto">
            <a:xfrm>
              <a:off x="3072" y="822"/>
              <a:ext cx="912" cy="2355"/>
              <a:chOff x="3072" y="816"/>
              <a:chExt cx="912" cy="2355"/>
            </a:xfrm>
          </p:grpSpPr>
          <p:sp>
            <p:nvSpPr>
              <p:cNvPr id="24632" name="Oval 56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40-15</a:t>
                </a:r>
              </a:p>
            </p:txBody>
          </p:sp>
          <p:sp>
            <p:nvSpPr>
              <p:cNvPr id="24633" name="Oval 57"/>
              <p:cNvSpPr>
                <a:spLocks noChangeArrowheads="1"/>
              </p:cNvSpPr>
              <p:nvPr/>
            </p:nvSpPr>
            <p:spPr bwMode="auto">
              <a:xfrm>
                <a:off x="3504" y="268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15-40</a:t>
                </a:r>
              </a:p>
            </p:txBody>
          </p:sp>
          <p:sp>
            <p:nvSpPr>
              <p:cNvPr id="24634" name="Oval 58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30-all</a:t>
                </a:r>
              </a:p>
            </p:txBody>
          </p:sp>
          <p:sp>
            <p:nvSpPr>
              <p:cNvPr id="24635" name="Line 59"/>
              <p:cNvSpPr>
                <a:spLocks noChangeShapeType="1"/>
              </p:cNvSpPr>
              <p:nvPr/>
            </p:nvSpPr>
            <p:spPr bwMode="auto">
              <a:xfrm>
                <a:off x="3120" y="81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36" name="Line 60"/>
              <p:cNvSpPr>
                <a:spLocks noChangeShapeType="1"/>
              </p:cNvSpPr>
              <p:nvPr/>
            </p:nvSpPr>
            <p:spPr bwMode="auto">
              <a:xfrm flipV="1">
                <a:off x="3072" y="1344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 flipV="1">
                <a:off x="3072" y="2112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072" y="2544"/>
                <a:ext cx="52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 flipV="1">
                <a:off x="3168" y="2928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41" name="Text Box 65"/>
              <p:cNvSpPr txBox="1">
                <a:spLocks noChangeArrowheads="1"/>
              </p:cNvSpPr>
              <p:nvPr/>
            </p:nvSpPr>
            <p:spPr bwMode="auto">
              <a:xfrm>
                <a:off x="3216" y="2880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642" name="Text Box 66"/>
              <p:cNvSpPr txBox="1">
                <a:spLocks noChangeArrowheads="1"/>
              </p:cNvSpPr>
              <p:nvPr/>
            </p:nvSpPr>
            <p:spPr bwMode="auto">
              <a:xfrm>
                <a:off x="316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643" name="Text Box 67"/>
              <p:cNvSpPr txBox="1">
                <a:spLocks noChangeArrowheads="1"/>
              </p:cNvSpPr>
              <p:nvPr/>
            </p:nvSpPr>
            <p:spPr bwMode="auto">
              <a:xfrm>
                <a:off x="3168" y="1247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644" name="Text Box 68"/>
              <p:cNvSpPr txBox="1">
                <a:spLocks noChangeArrowheads="1"/>
              </p:cNvSpPr>
              <p:nvPr/>
            </p:nvSpPr>
            <p:spPr bwMode="auto">
              <a:xfrm>
                <a:off x="3216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4645" name="Text Box 69"/>
              <p:cNvSpPr txBox="1">
                <a:spLocks noChangeArrowheads="1"/>
              </p:cNvSpPr>
              <p:nvPr/>
            </p:nvSpPr>
            <p:spPr bwMode="auto">
              <a:xfrm>
                <a:off x="316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4646" name="Text Box 70"/>
              <p:cNvSpPr txBox="1">
                <a:spLocks noChangeArrowheads="1"/>
              </p:cNvSpPr>
              <p:nvPr/>
            </p:nvSpPr>
            <p:spPr bwMode="auto">
              <a:xfrm>
                <a:off x="3168" y="911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4647" name="Group 71"/>
            <p:cNvGrpSpPr>
              <a:grpSpLocks/>
            </p:cNvGrpSpPr>
            <p:nvPr/>
          </p:nvGrpSpPr>
          <p:grpSpPr bwMode="auto">
            <a:xfrm>
              <a:off x="3600" y="630"/>
              <a:ext cx="1152" cy="2784"/>
              <a:chOff x="3600" y="624"/>
              <a:chExt cx="1152" cy="2784"/>
            </a:xfrm>
          </p:grpSpPr>
          <p:sp>
            <p:nvSpPr>
              <p:cNvPr id="24648" name="Oval 7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30-40</a:t>
                </a:r>
              </a:p>
            </p:txBody>
          </p:sp>
          <p:sp>
            <p:nvSpPr>
              <p:cNvPr id="24649" name="Oval 73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40-30</a:t>
                </a:r>
              </a:p>
            </p:txBody>
          </p:sp>
          <p:sp>
            <p:nvSpPr>
              <p:cNvPr id="24650" name="Line 74"/>
              <p:cNvSpPr>
                <a:spLocks noChangeShapeType="1"/>
              </p:cNvSpPr>
              <p:nvPr/>
            </p:nvSpPr>
            <p:spPr bwMode="auto">
              <a:xfrm flipV="1">
                <a:off x="3744" y="624"/>
                <a:ext cx="9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51" name="Line 7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52" name="Line 76"/>
              <p:cNvSpPr>
                <a:spLocks noChangeShapeType="1"/>
              </p:cNvSpPr>
              <p:nvPr/>
            </p:nvSpPr>
            <p:spPr bwMode="auto">
              <a:xfrm>
                <a:off x="3936" y="134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53" name="Line 77"/>
              <p:cNvSpPr>
                <a:spLocks noChangeShapeType="1"/>
              </p:cNvSpPr>
              <p:nvPr/>
            </p:nvSpPr>
            <p:spPr bwMode="auto">
              <a:xfrm flipV="1">
                <a:off x="3936" y="168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54" name="Line 78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55" name="Line 79"/>
              <p:cNvSpPr>
                <a:spLocks noChangeShapeType="1"/>
              </p:cNvSpPr>
              <p:nvPr/>
            </p:nvSpPr>
            <p:spPr bwMode="auto">
              <a:xfrm flipV="1">
                <a:off x="3936" y="2496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56" name="Text Box 80"/>
              <p:cNvSpPr txBox="1">
                <a:spLocks noChangeArrowheads="1"/>
              </p:cNvSpPr>
              <p:nvPr/>
            </p:nvSpPr>
            <p:spPr bwMode="auto">
              <a:xfrm>
                <a:off x="4032" y="2400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657" name="Text Box 81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658" name="Text Box 82"/>
              <p:cNvSpPr txBox="1">
                <a:spLocks noChangeArrowheads="1"/>
              </p:cNvSpPr>
              <p:nvPr/>
            </p:nvSpPr>
            <p:spPr bwMode="auto">
              <a:xfrm>
                <a:off x="3600" y="768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659" name="Text Box 83"/>
              <p:cNvSpPr txBox="1">
                <a:spLocks noChangeArrowheads="1"/>
              </p:cNvSpPr>
              <p:nvPr/>
            </p:nvSpPr>
            <p:spPr bwMode="auto">
              <a:xfrm>
                <a:off x="3600" y="3072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4660" name="Text Box 84"/>
              <p:cNvSpPr txBox="1">
                <a:spLocks noChangeArrowheads="1"/>
              </p:cNvSpPr>
              <p:nvPr/>
            </p:nvSpPr>
            <p:spPr bwMode="auto">
              <a:xfrm>
                <a:off x="4032" y="196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4661" name="Text Box 85"/>
              <p:cNvSpPr txBox="1">
                <a:spLocks noChangeArrowheads="1"/>
              </p:cNvSpPr>
              <p:nvPr/>
            </p:nvSpPr>
            <p:spPr bwMode="auto">
              <a:xfrm>
                <a:off x="4032" y="1153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4662" name="Group 86"/>
            <p:cNvGrpSpPr>
              <a:grpSpLocks/>
            </p:cNvGrpSpPr>
            <p:nvPr/>
          </p:nvGrpSpPr>
          <p:grpSpPr bwMode="auto">
            <a:xfrm>
              <a:off x="4032" y="582"/>
              <a:ext cx="1440" cy="2880"/>
              <a:chOff x="4032" y="576"/>
              <a:chExt cx="1440" cy="2880"/>
            </a:xfrm>
          </p:grpSpPr>
          <p:sp>
            <p:nvSpPr>
              <p:cNvPr id="24663" name="Oval 87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deuce</a:t>
                </a:r>
              </a:p>
            </p:txBody>
          </p:sp>
          <p:sp>
            <p:nvSpPr>
              <p:cNvPr id="24664" name="Line 88"/>
              <p:cNvSpPr>
                <a:spLocks noChangeShapeType="1"/>
              </p:cNvSpPr>
              <p:nvPr/>
            </p:nvSpPr>
            <p:spPr bwMode="auto">
              <a:xfrm flipH="1" flipV="1">
                <a:off x="4032" y="576"/>
                <a:ext cx="48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65" name="Line 89"/>
              <p:cNvSpPr>
                <a:spLocks noChangeShapeType="1"/>
              </p:cNvSpPr>
              <p:nvPr/>
            </p:nvSpPr>
            <p:spPr bwMode="auto">
              <a:xfrm>
                <a:off x="4704" y="1680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66" name="Line 90"/>
              <p:cNvSpPr>
                <a:spLocks noChangeShapeType="1"/>
              </p:cNvSpPr>
              <p:nvPr/>
            </p:nvSpPr>
            <p:spPr bwMode="auto">
              <a:xfrm flipV="1">
                <a:off x="4704" y="21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67" name="Line 91"/>
              <p:cNvSpPr>
                <a:spLocks noChangeShapeType="1"/>
              </p:cNvSpPr>
              <p:nvPr/>
            </p:nvSpPr>
            <p:spPr bwMode="auto">
              <a:xfrm flipH="1">
                <a:off x="4032" y="2544"/>
                <a:ext cx="48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68" name="Text Box 92"/>
              <p:cNvSpPr txBox="1">
                <a:spLocks noChangeArrowheads="1"/>
              </p:cNvSpPr>
              <p:nvPr/>
            </p:nvSpPr>
            <p:spPr bwMode="auto">
              <a:xfrm>
                <a:off x="4752" y="2016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669" name="Text Box 93"/>
              <p:cNvSpPr txBox="1">
                <a:spLocks noChangeArrowheads="1"/>
              </p:cNvSpPr>
              <p:nvPr/>
            </p:nvSpPr>
            <p:spPr bwMode="auto">
              <a:xfrm>
                <a:off x="4128" y="91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670" name="Text Box 94"/>
              <p:cNvSpPr txBox="1">
                <a:spLocks noChangeArrowheads="1"/>
              </p:cNvSpPr>
              <p:nvPr/>
            </p:nvSpPr>
            <p:spPr bwMode="auto">
              <a:xfrm>
                <a:off x="4752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4671" name="Text Box 95"/>
              <p:cNvSpPr txBox="1">
                <a:spLocks noChangeArrowheads="1"/>
              </p:cNvSpPr>
              <p:nvPr/>
            </p:nvSpPr>
            <p:spPr bwMode="auto">
              <a:xfrm>
                <a:off x="4128" y="283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4672" name="Group 96"/>
            <p:cNvGrpSpPr>
              <a:grpSpLocks/>
            </p:cNvGrpSpPr>
            <p:nvPr/>
          </p:nvGrpSpPr>
          <p:grpSpPr bwMode="auto">
            <a:xfrm>
              <a:off x="4752" y="774"/>
              <a:ext cx="480" cy="2496"/>
              <a:chOff x="4752" y="768"/>
              <a:chExt cx="480" cy="2496"/>
            </a:xfrm>
          </p:grpSpPr>
          <p:sp>
            <p:nvSpPr>
              <p:cNvPr id="24673" name="Oval 97"/>
              <p:cNvSpPr>
                <a:spLocks noChangeArrowheads="1"/>
              </p:cNvSpPr>
              <p:nvPr/>
            </p:nvSpPr>
            <p:spPr bwMode="auto">
              <a:xfrm>
                <a:off x="4752" y="297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Ad-out</a:t>
                </a:r>
              </a:p>
            </p:txBody>
          </p:sp>
          <p:sp>
            <p:nvSpPr>
              <p:cNvPr id="24674" name="Oval 98"/>
              <p:cNvSpPr>
                <a:spLocks noChangeArrowheads="1"/>
              </p:cNvSpPr>
              <p:nvPr/>
            </p:nvSpPr>
            <p:spPr bwMode="auto">
              <a:xfrm>
                <a:off x="4752" y="76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Ad-in</a:t>
                </a:r>
              </a:p>
            </p:txBody>
          </p:sp>
          <p:sp>
            <p:nvSpPr>
              <p:cNvPr id="24675" name="Line 99"/>
              <p:cNvSpPr>
                <a:spLocks noChangeShapeType="1"/>
              </p:cNvSpPr>
              <p:nvPr/>
            </p:nvSpPr>
            <p:spPr bwMode="auto">
              <a:xfrm flipH="1" flipV="1">
                <a:off x="4992" y="1056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76" name="Line 100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77" name="Text Box 101"/>
              <p:cNvSpPr txBox="1">
                <a:spLocks noChangeArrowheads="1"/>
              </p:cNvSpPr>
              <p:nvPr/>
            </p:nvSpPr>
            <p:spPr bwMode="auto">
              <a:xfrm>
                <a:off x="4992" y="13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678" name="Text Box 102"/>
              <p:cNvSpPr txBox="1">
                <a:spLocks noChangeArrowheads="1"/>
              </p:cNvSpPr>
              <p:nvPr/>
            </p:nvSpPr>
            <p:spPr bwMode="auto">
              <a:xfrm>
                <a:off x="4944" y="2448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4679" name="Group 103"/>
            <p:cNvGrpSpPr>
              <a:grpSpLocks/>
            </p:cNvGrpSpPr>
            <p:nvPr/>
          </p:nvGrpSpPr>
          <p:grpSpPr bwMode="auto">
            <a:xfrm>
              <a:off x="4176" y="384"/>
              <a:ext cx="1394" cy="3270"/>
              <a:chOff x="4176" y="378"/>
              <a:chExt cx="1394" cy="3270"/>
            </a:xfrm>
          </p:grpSpPr>
          <p:sp>
            <p:nvSpPr>
              <p:cNvPr id="24680" name="Text Box 104"/>
              <p:cNvSpPr txBox="1">
                <a:spLocks noChangeArrowheads="1"/>
              </p:cNvSpPr>
              <p:nvPr/>
            </p:nvSpPr>
            <p:spPr bwMode="auto">
              <a:xfrm>
                <a:off x="5328" y="25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681" name="Text Box 105"/>
              <p:cNvSpPr txBox="1">
                <a:spLocks noChangeArrowheads="1"/>
              </p:cNvSpPr>
              <p:nvPr/>
            </p:nvSpPr>
            <p:spPr bwMode="auto">
              <a:xfrm>
                <a:off x="5376" y="1296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4682" name="Line 106"/>
              <p:cNvSpPr>
                <a:spLocks noChangeShapeType="1"/>
              </p:cNvSpPr>
              <p:nvPr/>
            </p:nvSpPr>
            <p:spPr bwMode="auto">
              <a:xfrm flipH="1" flipV="1">
                <a:off x="4176" y="378"/>
                <a:ext cx="62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83" name="Line 107"/>
              <p:cNvSpPr>
                <a:spLocks noChangeShapeType="1"/>
              </p:cNvSpPr>
              <p:nvPr/>
            </p:nvSpPr>
            <p:spPr bwMode="auto">
              <a:xfrm flipH="1">
                <a:off x="4176" y="3216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cxnSp>
            <p:nvCxnSpPr>
              <p:cNvPr id="24684" name="AutoShape 108"/>
              <p:cNvCxnSpPr>
                <a:cxnSpLocks noChangeShapeType="1"/>
              </p:cNvCxnSpPr>
              <p:nvPr/>
            </p:nvCxnSpPr>
            <p:spPr bwMode="auto">
              <a:xfrm flipV="1">
                <a:off x="5232" y="2112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685" name="AutoShape 109"/>
              <p:cNvCxnSpPr>
                <a:cxnSpLocks noChangeShapeType="1"/>
              </p:cNvCxnSpPr>
              <p:nvPr/>
            </p:nvCxnSpPr>
            <p:spPr bwMode="auto">
              <a:xfrm>
                <a:off x="5232" y="906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4686" name="Text Box 110"/>
              <p:cNvSpPr txBox="1">
                <a:spLocks noChangeArrowheads="1"/>
              </p:cNvSpPr>
              <p:nvPr/>
            </p:nvSpPr>
            <p:spPr bwMode="auto">
              <a:xfrm>
                <a:off x="4416" y="576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4687" name="Text Box 111"/>
              <p:cNvSpPr txBox="1">
                <a:spLocks noChangeArrowheads="1"/>
              </p:cNvSpPr>
              <p:nvPr/>
            </p:nvSpPr>
            <p:spPr bwMode="auto">
              <a:xfrm>
                <a:off x="4368" y="3264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</p:grpSp>
      <p:sp>
        <p:nvSpPr>
          <p:cNvPr id="24688" name="Text Box 112"/>
          <p:cNvSpPr txBox="1">
            <a:spLocks noChangeArrowheads="1"/>
          </p:cNvSpPr>
          <p:nvPr/>
        </p:nvSpPr>
        <p:spPr bwMode="auto">
          <a:xfrm>
            <a:off x="441325" y="1938338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charset="0"/>
                <a:ea typeface="ＭＳ Ｐゴシック" charset="0"/>
              </a:rPr>
              <a:t>s o s o s o s o s o s s</a:t>
            </a:r>
          </a:p>
        </p:txBody>
      </p:sp>
      <p:sp>
        <p:nvSpPr>
          <p:cNvPr id="24689" name="Line 113"/>
          <p:cNvSpPr>
            <a:spLocks noChangeShapeType="1"/>
          </p:cNvSpPr>
          <p:nvPr/>
        </p:nvSpPr>
        <p:spPr bwMode="auto">
          <a:xfrm flipV="1">
            <a:off x="2209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4690" name="Text Box 114"/>
          <p:cNvSpPr txBox="1">
            <a:spLocks noChangeArrowheads="1"/>
          </p:cNvSpPr>
          <p:nvPr/>
        </p:nvSpPr>
        <p:spPr bwMode="auto">
          <a:xfrm>
            <a:off x="8077200" y="24384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3366"/>
                </a:solidFill>
                <a:latin typeface="Tahoma" charset="0"/>
                <a:ea typeface="ＭＳ Ｐゴシック" charset="0"/>
              </a:rPr>
              <a:t>*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Processing a String</a:t>
            </a:r>
          </a:p>
        </p:txBody>
      </p:sp>
      <p:sp>
        <p:nvSpPr>
          <p:cNvPr id="1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080E-35FB-BC4A-8F65-4E945453ABF1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301625" y="2133600"/>
            <a:ext cx="8842375" cy="4724400"/>
            <a:chOff x="0" y="150"/>
            <a:chExt cx="5570" cy="3744"/>
          </a:xfrm>
        </p:grpSpPr>
        <p:sp>
          <p:nvSpPr>
            <p:cNvPr id="25604" name="Oval 4"/>
            <p:cNvSpPr>
              <a:spLocks noChangeArrowheads="1"/>
            </p:cNvSpPr>
            <p:nvPr/>
          </p:nvSpPr>
          <p:spPr bwMode="auto">
            <a:xfrm>
              <a:off x="288" y="1878"/>
              <a:ext cx="38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Love</a:t>
              </a: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1398"/>
              <a:ext cx="420" cy="528"/>
              <a:chOff x="0" y="1392"/>
              <a:chExt cx="420" cy="528"/>
            </a:xfrm>
          </p:grpSpPr>
          <p:sp>
            <p:nvSpPr>
              <p:cNvPr id="25606" name="Text Box 6"/>
              <p:cNvSpPr txBox="1">
                <a:spLocks noChangeArrowheads="1"/>
              </p:cNvSpPr>
              <p:nvPr/>
            </p:nvSpPr>
            <p:spPr bwMode="auto">
              <a:xfrm>
                <a:off x="0" y="1392"/>
                <a:ext cx="42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Start</a:t>
                </a:r>
              </a:p>
            </p:txBody>
          </p:sp>
          <p:sp>
            <p:nvSpPr>
              <p:cNvPr id="25607" name="Line 7"/>
              <p:cNvSpPr>
                <a:spLocks noChangeShapeType="1"/>
              </p:cNvSpPr>
              <p:nvPr/>
            </p:nvSpPr>
            <p:spPr bwMode="auto">
              <a:xfrm>
                <a:off x="202" y="1680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5608" name="Group 8"/>
            <p:cNvGrpSpPr>
              <a:grpSpLocks/>
            </p:cNvGrpSpPr>
            <p:nvPr/>
          </p:nvGrpSpPr>
          <p:grpSpPr bwMode="auto">
            <a:xfrm>
              <a:off x="528" y="1398"/>
              <a:ext cx="864" cy="1248"/>
              <a:chOff x="528" y="1392"/>
              <a:chExt cx="864" cy="1248"/>
            </a:xfrm>
          </p:grpSpPr>
          <p:sp>
            <p:nvSpPr>
              <p:cNvPr id="25609" name="Oval 9"/>
              <p:cNvSpPr>
                <a:spLocks noChangeArrowheads="1"/>
              </p:cNvSpPr>
              <p:nvPr/>
            </p:nvSpPr>
            <p:spPr bwMode="auto">
              <a:xfrm>
                <a:off x="720" y="2352"/>
                <a:ext cx="672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Love-15</a:t>
                </a:r>
              </a:p>
            </p:txBody>
          </p:sp>
          <p:sp>
            <p:nvSpPr>
              <p:cNvPr id="25610" name="Oval 1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15-Love</a:t>
                </a:r>
              </a:p>
            </p:txBody>
          </p:sp>
          <p:sp>
            <p:nvSpPr>
              <p:cNvPr id="25611" name="Line 11"/>
              <p:cNvSpPr>
                <a:spLocks noChangeShapeType="1"/>
              </p:cNvSpPr>
              <p:nvPr/>
            </p:nvSpPr>
            <p:spPr bwMode="auto">
              <a:xfrm flipV="1">
                <a:off x="576" y="1632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13" name="Text Box 13"/>
              <p:cNvSpPr txBox="1">
                <a:spLocks noChangeArrowheads="1"/>
              </p:cNvSpPr>
              <p:nvPr/>
            </p:nvSpPr>
            <p:spPr bwMode="auto">
              <a:xfrm>
                <a:off x="528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614" name="Text Box 14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5615" name="Group 15"/>
            <p:cNvGrpSpPr>
              <a:grpSpLocks/>
            </p:cNvGrpSpPr>
            <p:nvPr/>
          </p:nvGrpSpPr>
          <p:grpSpPr bwMode="auto">
            <a:xfrm>
              <a:off x="1344" y="966"/>
              <a:ext cx="1008" cy="2016"/>
              <a:chOff x="1344" y="960"/>
              <a:chExt cx="1008" cy="2016"/>
            </a:xfrm>
          </p:grpSpPr>
          <p:sp>
            <p:nvSpPr>
              <p:cNvPr id="25616" name="Oval 16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Love-30</a:t>
                </a:r>
              </a:p>
            </p:txBody>
          </p:sp>
          <p:sp>
            <p:nvSpPr>
              <p:cNvPr id="25617" name="Oval 17"/>
              <p:cNvSpPr>
                <a:spLocks noChangeArrowheads="1"/>
              </p:cNvSpPr>
              <p:nvPr/>
            </p:nvSpPr>
            <p:spPr bwMode="auto">
              <a:xfrm>
                <a:off x="1776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15-all</a:t>
                </a:r>
              </a:p>
            </p:txBody>
          </p:sp>
          <p:sp>
            <p:nvSpPr>
              <p:cNvPr id="25618" name="Oval 18"/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30-Love</a:t>
                </a:r>
              </a:p>
            </p:txBody>
          </p:sp>
          <p:sp>
            <p:nvSpPr>
              <p:cNvPr id="25619" name="Line 19"/>
              <p:cNvSpPr>
                <a:spLocks noChangeShapeType="1"/>
              </p:cNvSpPr>
              <p:nvPr/>
            </p:nvSpPr>
            <p:spPr bwMode="auto">
              <a:xfrm flipV="1">
                <a:off x="1344" y="120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20" name="Line 20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52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21" name="Line 21"/>
              <p:cNvSpPr>
                <a:spLocks noChangeShapeType="1"/>
              </p:cNvSpPr>
              <p:nvPr/>
            </p:nvSpPr>
            <p:spPr bwMode="auto">
              <a:xfrm flipV="1">
                <a:off x="1344" y="2112"/>
                <a:ext cx="52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22" name="Line 22"/>
              <p:cNvSpPr>
                <a:spLocks noChangeShapeType="1"/>
              </p:cNvSpPr>
              <p:nvPr/>
            </p:nvSpPr>
            <p:spPr bwMode="auto">
              <a:xfrm>
                <a:off x="1344" y="2592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23" name="Text Box 23"/>
              <p:cNvSpPr txBox="1">
                <a:spLocks noChangeArrowheads="1"/>
              </p:cNvSpPr>
              <p:nvPr/>
            </p:nvSpPr>
            <p:spPr bwMode="auto">
              <a:xfrm>
                <a:off x="148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624" name="Text Box 24"/>
              <p:cNvSpPr txBox="1">
                <a:spLocks noChangeArrowheads="1"/>
              </p:cNvSpPr>
              <p:nvPr/>
            </p:nvSpPr>
            <p:spPr bwMode="auto">
              <a:xfrm>
                <a:off x="1392" y="1153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625" name="Text Box 25"/>
              <p:cNvSpPr txBox="1">
                <a:spLocks noChangeArrowheads="1"/>
              </p:cNvSpPr>
              <p:nvPr/>
            </p:nvSpPr>
            <p:spPr bwMode="auto">
              <a:xfrm>
                <a:off x="148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5626" name="Text Box 26"/>
              <p:cNvSpPr txBox="1">
                <a:spLocks noChangeArrowheads="1"/>
              </p:cNvSpPr>
              <p:nvPr/>
            </p:nvSpPr>
            <p:spPr bwMode="auto">
              <a:xfrm>
                <a:off x="1392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5627" name="Group 27"/>
            <p:cNvGrpSpPr>
              <a:grpSpLocks/>
            </p:cNvGrpSpPr>
            <p:nvPr/>
          </p:nvGrpSpPr>
          <p:grpSpPr bwMode="auto">
            <a:xfrm>
              <a:off x="2208" y="582"/>
              <a:ext cx="1008" cy="2784"/>
              <a:chOff x="2208" y="576"/>
              <a:chExt cx="1008" cy="2784"/>
            </a:xfrm>
          </p:grpSpPr>
          <p:sp>
            <p:nvSpPr>
              <p:cNvPr id="25628" name="Oval 28"/>
              <p:cNvSpPr>
                <a:spLocks noChangeArrowheads="1"/>
              </p:cNvSpPr>
              <p:nvPr/>
            </p:nvSpPr>
            <p:spPr bwMode="auto">
              <a:xfrm>
                <a:off x="2592" y="307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Love-40</a:t>
                </a:r>
              </a:p>
            </p:txBody>
          </p:sp>
          <p:sp>
            <p:nvSpPr>
              <p:cNvPr id="25629" name="Oval 29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15-30</a:t>
                </a:r>
              </a:p>
            </p:txBody>
          </p:sp>
          <p:sp>
            <p:nvSpPr>
              <p:cNvPr id="25630" name="Oval 30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30-15</a:t>
                </a:r>
              </a:p>
            </p:txBody>
          </p:sp>
          <p:sp>
            <p:nvSpPr>
              <p:cNvPr id="25631" name="Oval 31"/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576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40-Love</a:t>
                </a:r>
              </a:p>
            </p:txBody>
          </p:sp>
          <p:sp>
            <p:nvSpPr>
              <p:cNvPr id="25632" name="Line 32"/>
              <p:cNvSpPr>
                <a:spLocks noChangeShapeType="1"/>
              </p:cNvSpPr>
              <p:nvPr/>
            </p:nvSpPr>
            <p:spPr bwMode="auto">
              <a:xfrm flipV="1">
                <a:off x="2256" y="816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33" name="Line 33"/>
              <p:cNvSpPr>
                <a:spLocks noChangeShapeType="1"/>
              </p:cNvSpPr>
              <p:nvPr/>
            </p:nvSpPr>
            <p:spPr bwMode="auto">
              <a:xfrm>
                <a:off x="2256" y="120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34" name="Line 34"/>
              <p:cNvSpPr>
                <a:spLocks noChangeShapeType="1"/>
              </p:cNvSpPr>
              <p:nvPr/>
            </p:nvSpPr>
            <p:spPr bwMode="auto">
              <a:xfrm flipV="1">
                <a:off x="2208" y="1680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35" name="Line 35"/>
              <p:cNvSpPr>
                <a:spLocks noChangeShapeType="1"/>
              </p:cNvSpPr>
              <p:nvPr/>
            </p:nvSpPr>
            <p:spPr bwMode="auto">
              <a:xfrm>
                <a:off x="2208" y="2112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36" name="Line 36"/>
              <p:cNvSpPr>
                <a:spLocks noChangeShapeType="1"/>
              </p:cNvSpPr>
              <p:nvPr/>
            </p:nvSpPr>
            <p:spPr bwMode="auto">
              <a:xfrm flipV="1">
                <a:off x="2304" y="254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37" name="Line 37"/>
              <p:cNvSpPr>
                <a:spLocks noChangeShapeType="1"/>
              </p:cNvSpPr>
              <p:nvPr/>
            </p:nvSpPr>
            <p:spPr bwMode="auto">
              <a:xfrm>
                <a:off x="2304" y="2928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38" name="Text Box 38"/>
              <p:cNvSpPr txBox="1">
                <a:spLocks noChangeArrowheads="1"/>
              </p:cNvSpPr>
              <p:nvPr/>
            </p:nvSpPr>
            <p:spPr bwMode="auto">
              <a:xfrm>
                <a:off x="2304" y="2495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639" name="Text Box 39"/>
              <p:cNvSpPr txBox="1">
                <a:spLocks noChangeArrowheads="1"/>
              </p:cNvSpPr>
              <p:nvPr/>
            </p:nvSpPr>
            <p:spPr bwMode="auto">
              <a:xfrm>
                <a:off x="2304" y="163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640" name="Text Box 40"/>
              <p:cNvSpPr txBox="1">
                <a:spLocks noChangeArrowheads="1"/>
              </p:cNvSpPr>
              <p:nvPr/>
            </p:nvSpPr>
            <p:spPr bwMode="auto">
              <a:xfrm>
                <a:off x="2304" y="719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641" name="Text Box 41"/>
              <p:cNvSpPr txBox="1">
                <a:spLocks noChangeArrowheads="1"/>
              </p:cNvSpPr>
              <p:nvPr/>
            </p:nvSpPr>
            <p:spPr bwMode="auto">
              <a:xfrm>
                <a:off x="2304" y="29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5642" name="Text Box 42"/>
              <p:cNvSpPr txBox="1">
                <a:spLocks noChangeArrowheads="1"/>
              </p:cNvSpPr>
              <p:nvPr/>
            </p:nvSpPr>
            <p:spPr bwMode="auto">
              <a:xfrm>
                <a:off x="2304" y="2159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5643" name="Text Box 43"/>
              <p:cNvSpPr txBox="1">
                <a:spLocks noChangeArrowheads="1"/>
              </p:cNvSpPr>
              <p:nvPr/>
            </p:nvSpPr>
            <p:spPr bwMode="auto">
              <a:xfrm>
                <a:off x="2304" y="1295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5644" name="Group 44"/>
            <p:cNvGrpSpPr>
              <a:grpSpLocks/>
            </p:cNvGrpSpPr>
            <p:nvPr/>
          </p:nvGrpSpPr>
          <p:grpSpPr bwMode="auto">
            <a:xfrm>
              <a:off x="3120" y="150"/>
              <a:ext cx="1056" cy="3744"/>
              <a:chOff x="3120" y="144"/>
              <a:chExt cx="1056" cy="3744"/>
            </a:xfrm>
          </p:grpSpPr>
          <p:grpSp>
            <p:nvGrpSpPr>
              <p:cNvPr id="25645" name="Group 45"/>
              <p:cNvGrpSpPr>
                <a:grpSpLocks/>
              </p:cNvGrpSpPr>
              <p:nvPr/>
            </p:nvGrpSpPr>
            <p:grpSpPr bwMode="auto">
              <a:xfrm>
                <a:off x="3504" y="144"/>
                <a:ext cx="672" cy="480"/>
                <a:chOff x="4128" y="864"/>
                <a:chExt cx="672" cy="480"/>
              </a:xfrm>
            </p:grpSpPr>
            <p:sp>
              <p:nvSpPr>
                <p:cNvPr id="25646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912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Server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5647" name="Oval 47"/>
                <p:cNvSpPr>
                  <a:spLocks noChangeArrowheads="1"/>
                </p:cNvSpPr>
                <p:nvPr/>
              </p:nvSpPr>
              <p:spPr bwMode="auto">
                <a:xfrm>
                  <a:off x="4128" y="864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5648" name="Group 48"/>
              <p:cNvGrpSpPr>
                <a:grpSpLocks/>
              </p:cNvGrpSpPr>
              <p:nvPr/>
            </p:nvGrpSpPr>
            <p:grpSpPr bwMode="auto">
              <a:xfrm>
                <a:off x="3504" y="3408"/>
                <a:ext cx="672" cy="480"/>
                <a:chOff x="4032" y="2400"/>
                <a:chExt cx="672" cy="480"/>
              </a:xfrm>
            </p:grpSpPr>
            <p:sp>
              <p:nvSpPr>
                <p:cNvPr id="25649" name="Oval 49"/>
                <p:cNvSpPr>
                  <a:spLocks noChangeArrowheads="1"/>
                </p:cNvSpPr>
                <p:nvPr/>
              </p:nvSpPr>
              <p:spPr bwMode="auto">
                <a:xfrm>
                  <a:off x="4080" y="2448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Opp</a:t>
                  </a:r>
                  <a:r>
                    <a:rPr lang="ja-JP" alt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’</a:t>
                  </a: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nt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5650" name="Oval 50"/>
                <p:cNvSpPr>
                  <a:spLocks noChangeArrowheads="1"/>
                </p:cNvSpPr>
                <p:nvPr/>
              </p:nvSpPr>
              <p:spPr bwMode="auto">
                <a:xfrm>
                  <a:off x="4032" y="2400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5651" name="Line 51"/>
              <p:cNvSpPr>
                <a:spLocks noChangeShapeType="1"/>
              </p:cNvSpPr>
              <p:nvPr/>
            </p:nvSpPr>
            <p:spPr bwMode="auto">
              <a:xfrm>
                <a:off x="3168" y="33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52" name="Line 52"/>
              <p:cNvSpPr>
                <a:spLocks noChangeShapeType="1"/>
              </p:cNvSpPr>
              <p:nvPr/>
            </p:nvSpPr>
            <p:spPr bwMode="auto">
              <a:xfrm flipV="1">
                <a:off x="3120" y="480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53" name="Text Box 53"/>
              <p:cNvSpPr txBox="1">
                <a:spLocks noChangeArrowheads="1"/>
              </p:cNvSpPr>
              <p:nvPr/>
            </p:nvSpPr>
            <p:spPr bwMode="auto">
              <a:xfrm>
                <a:off x="3168" y="3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654" name="Text Box 54"/>
              <p:cNvSpPr txBox="1">
                <a:spLocks noChangeArrowheads="1"/>
              </p:cNvSpPr>
              <p:nvPr/>
            </p:nvSpPr>
            <p:spPr bwMode="auto">
              <a:xfrm>
                <a:off x="3216" y="3360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5655" name="Group 55"/>
            <p:cNvGrpSpPr>
              <a:grpSpLocks/>
            </p:cNvGrpSpPr>
            <p:nvPr/>
          </p:nvGrpSpPr>
          <p:grpSpPr bwMode="auto">
            <a:xfrm>
              <a:off x="3072" y="822"/>
              <a:ext cx="912" cy="2355"/>
              <a:chOff x="3072" y="816"/>
              <a:chExt cx="912" cy="2355"/>
            </a:xfrm>
          </p:grpSpPr>
          <p:sp>
            <p:nvSpPr>
              <p:cNvPr id="25656" name="Oval 56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40-15</a:t>
                </a:r>
              </a:p>
            </p:txBody>
          </p:sp>
          <p:sp>
            <p:nvSpPr>
              <p:cNvPr id="25657" name="Oval 57"/>
              <p:cNvSpPr>
                <a:spLocks noChangeArrowheads="1"/>
              </p:cNvSpPr>
              <p:nvPr/>
            </p:nvSpPr>
            <p:spPr bwMode="auto">
              <a:xfrm>
                <a:off x="3504" y="268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15-40</a:t>
                </a:r>
              </a:p>
            </p:txBody>
          </p:sp>
          <p:sp>
            <p:nvSpPr>
              <p:cNvPr id="25658" name="Oval 58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30-all</a:t>
                </a:r>
              </a:p>
            </p:txBody>
          </p:sp>
          <p:sp>
            <p:nvSpPr>
              <p:cNvPr id="25659" name="Line 59"/>
              <p:cNvSpPr>
                <a:spLocks noChangeShapeType="1"/>
              </p:cNvSpPr>
              <p:nvPr/>
            </p:nvSpPr>
            <p:spPr bwMode="auto">
              <a:xfrm>
                <a:off x="3120" y="81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60" name="Line 60"/>
              <p:cNvSpPr>
                <a:spLocks noChangeShapeType="1"/>
              </p:cNvSpPr>
              <p:nvPr/>
            </p:nvSpPr>
            <p:spPr bwMode="auto">
              <a:xfrm flipV="1">
                <a:off x="3072" y="1344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61" name="Line 61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62" name="Line 62"/>
              <p:cNvSpPr>
                <a:spLocks noChangeShapeType="1"/>
              </p:cNvSpPr>
              <p:nvPr/>
            </p:nvSpPr>
            <p:spPr bwMode="auto">
              <a:xfrm flipV="1">
                <a:off x="3072" y="2112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63" name="Line 63"/>
              <p:cNvSpPr>
                <a:spLocks noChangeShapeType="1"/>
              </p:cNvSpPr>
              <p:nvPr/>
            </p:nvSpPr>
            <p:spPr bwMode="auto">
              <a:xfrm>
                <a:off x="3072" y="2544"/>
                <a:ext cx="52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64" name="Line 64"/>
              <p:cNvSpPr>
                <a:spLocks noChangeShapeType="1"/>
              </p:cNvSpPr>
              <p:nvPr/>
            </p:nvSpPr>
            <p:spPr bwMode="auto">
              <a:xfrm flipV="1">
                <a:off x="3168" y="2928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65" name="Text Box 65"/>
              <p:cNvSpPr txBox="1">
                <a:spLocks noChangeArrowheads="1"/>
              </p:cNvSpPr>
              <p:nvPr/>
            </p:nvSpPr>
            <p:spPr bwMode="auto">
              <a:xfrm>
                <a:off x="3216" y="2880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666" name="Text Box 66"/>
              <p:cNvSpPr txBox="1">
                <a:spLocks noChangeArrowheads="1"/>
              </p:cNvSpPr>
              <p:nvPr/>
            </p:nvSpPr>
            <p:spPr bwMode="auto">
              <a:xfrm>
                <a:off x="316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667" name="Text Box 67"/>
              <p:cNvSpPr txBox="1">
                <a:spLocks noChangeArrowheads="1"/>
              </p:cNvSpPr>
              <p:nvPr/>
            </p:nvSpPr>
            <p:spPr bwMode="auto">
              <a:xfrm>
                <a:off x="3168" y="1247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668" name="Text Box 68"/>
              <p:cNvSpPr txBox="1">
                <a:spLocks noChangeArrowheads="1"/>
              </p:cNvSpPr>
              <p:nvPr/>
            </p:nvSpPr>
            <p:spPr bwMode="auto">
              <a:xfrm>
                <a:off x="3216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5669" name="Text Box 69"/>
              <p:cNvSpPr txBox="1">
                <a:spLocks noChangeArrowheads="1"/>
              </p:cNvSpPr>
              <p:nvPr/>
            </p:nvSpPr>
            <p:spPr bwMode="auto">
              <a:xfrm>
                <a:off x="316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5670" name="Text Box 70"/>
              <p:cNvSpPr txBox="1">
                <a:spLocks noChangeArrowheads="1"/>
              </p:cNvSpPr>
              <p:nvPr/>
            </p:nvSpPr>
            <p:spPr bwMode="auto">
              <a:xfrm>
                <a:off x="3168" y="911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5671" name="Group 71"/>
            <p:cNvGrpSpPr>
              <a:grpSpLocks/>
            </p:cNvGrpSpPr>
            <p:nvPr/>
          </p:nvGrpSpPr>
          <p:grpSpPr bwMode="auto">
            <a:xfrm>
              <a:off x="3600" y="630"/>
              <a:ext cx="1152" cy="2784"/>
              <a:chOff x="3600" y="624"/>
              <a:chExt cx="1152" cy="2784"/>
            </a:xfrm>
          </p:grpSpPr>
          <p:sp>
            <p:nvSpPr>
              <p:cNvPr id="25672" name="Oval 7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30-40</a:t>
                </a:r>
              </a:p>
            </p:txBody>
          </p:sp>
          <p:sp>
            <p:nvSpPr>
              <p:cNvPr id="25673" name="Oval 73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40-30</a:t>
                </a:r>
              </a:p>
            </p:txBody>
          </p:sp>
          <p:sp>
            <p:nvSpPr>
              <p:cNvPr id="25674" name="Line 74"/>
              <p:cNvSpPr>
                <a:spLocks noChangeShapeType="1"/>
              </p:cNvSpPr>
              <p:nvPr/>
            </p:nvSpPr>
            <p:spPr bwMode="auto">
              <a:xfrm flipV="1">
                <a:off x="3744" y="624"/>
                <a:ext cx="9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75" name="Line 7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76" name="Line 76"/>
              <p:cNvSpPr>
                <a:spLocks noChangeShapeType="1"/>
              </p:cNvSpPr>
              <p:nvPr/>
            </p:nvSpPr>
            <p:spPr bwMode="auto">
              <a:xfrm>
                <a:off x="3936" y="134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77" name="Line 77"/>
              <p:cNvSpPr>
                <a:spLocks noChangeShapeType="1"/>
              </p:cNvSpPr>
              <p:nvPr/>
            </p:nvSpPr>
            <p:spPr bwMode="auto">
              <a:xfrm flipV="1">
                <a:off x="3936" y="168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78" name="Line 78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79" name="Line 79"/>
              <p:cNvSpPr>
                <a:spLocks noChangeShapeType="1"/>
              </p:cNvSpPr>
              <p:nvPr/>
            </p:nvSpPr>
            <p:spPr bwMode="auto">
              <a:xfrm flipV="1">
                <a:off x="3936" y="2496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80" name="Text Box 80"/>
              <p:cNvSpPr txBox="1">
                <a:spLocks noChangeArrowheads="1"/>
              </p:cNvSpPr>
              <p:nvPr/>
            </p:nvSpPr>
            <p:spPr bwMode="auto">
              <a:xfrm>
                <a:off x="4032" y="2400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681" name="Text Box 81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682" name="Text Box 82"/>
              <p:cNvSpPr txBox="1">
                <a:spLocks noChangeArrowheads="1"/>
              </p:cNvSpPr>
              <p:nvPr/>
            </p:nvSpPr>
            <p:spPr bwMode="auto">
              <a:xfrm>
                <a:off x="3600" y="768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683" name="Text Box 83"/>
              <p:cNvSpPr txBox="1">
                <a:spLocks noChangeArrowheads="1"/>
              </p:cNvSpPr>
              <p:nvPr/>
            </p:nvSpPr>
            <p:spPr bwMode="auto">
              <a:xfrm>
                <a:off x="3600" y="3072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5684" name="Text Box 84"/>
              <p:cNvSpPr txBox="1">
                <a:spLocks noChangeArrowheads="1"/>
              </p:cNvSpPr>
              <p:nvPr/>
            </p:nvSpPr>
            <p:spPr bwMode="auto">
              <a:xfrm>
                <a:off x="4032" y="196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5685" name="Text Box 85"/>
              <p:cNvSpPr txBox="1">
                <a:spLocks noChangeArrowheads="1"/>
              </p:cNvSpPr>
              <p:nvPr/>
            </p:nvSpPr>
            <p:spPr bwMode="auto">
              <a:xfrm>
                <a:off x="4032" y="1153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5686" name="Group 86"/>
            <p:cNvGrpSpPr>
              <a:grpSpLocks/>
            </p:cNvGrpSpPr>
            <p:nvPr/>
          </p:nvGrpSpPr>
          <p:grpSpPr bwMode="auto">
            <a:xfrm>
              <a:off x="4032" y="582"/>
              <a:ext cx="1440" cy="2880"/>
              <a:chOff x="4032" y="576"/>
              <a:chExt cx="1440" cy="2880"/>
            </a:xfrm>
          </p:grpSpPr>
          <p:sp>
            <p:nvSpPr>
              <p:cNvPr id="25687" name="Oval 87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deuce</a:t>
                </a:r>
              </a:p>
            </p:txBody>
          </p:sp>
          <p:sp>
            <p:nvSpPr>
              <p:cNvPr id="25688" name="Line 88"/>
              <p:cNvSpPr>
                <a:spLocks noChangeShapeType="1"/>
              </p:cNvSpPr>
              <p:nvPr/>
            </p:nvSpPr>
            <p:spPr bwMode="auto">
              <a:xfrm flipH="1" flipV="1">
                <a:off x="4032" y="576"/>
                <a:ext cx="48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89" name="Line 89"/>
              <p:cNvSpPr>
                <a:spLocks noChangeShapeType="1"/>
              </p:cNvSpPr>
              <p:nvPr/>
            </p:nvSpPr>
            <p:spPr bwMode="auto">
              <a:xfrm>
                <a:off x="4704" y="1680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90" name="Line 90"/>
              <p:cNvSpPr>
                <a:spLocks noChangeShapeType="1"/>
              </p:cNvSpPr>
              <p:nvPr/>
            </p:nvSpPr>
            <p:spPr bwMode="auto">
              <a:xfrm flipV="1">
                <a:off x="4704" y="21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91" name="Line 91"/>
              <p:cNvSpPr>
                <a:spLocks noChangeShapeType="1"/>
              </p:cNvSpPr>
              <p:nvPr/>
            </p:nvSpPr>
            <p:spPr bwMode="auto">
              <a:xfrm flipH="1">
                <a:off x="4032" y="2544"/>
                <a:ext cx="48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692" name="Text Box 92"/>
              <p:cNvSpPr txBox="1">
                <a:spLocks noChangeArrowheads="1"/>
              </p:cNvSpPr>
              <p:nvPr/>
            </p:nvSpPr>
            <p:spPr bwMode="auto">
              <a:xfrm>
                <a:off x="4752" y="2016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693" name="Text Box 93"/>
              <p:cNvSpPr txBox="1">
                <a:spLocks noChangeArrowheads="1"/>
              </p:cNvSpPr>
              <p:nvPr/>
            </p:nvSpPr>
            <p:spPr bwMode="auto">
              <a:xfrm>
                <a:off x="4128" y="91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694" name="Text Box 94"/>
              <p:cNvSpPr txBox="1">
                <a:spLocks noChangeArrowheads="1"/>
              </p:cNvSpPr>
              <p:nvPr/>
            </p:nvSpPr>
            <p:spPr bwMode="auto">
              <a:xfrm>
                <a:off x="4752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5695" name="Text Box 95"/>
              <p:cNvSpPr txBox="1">
                <a:spLocks noChangeArrowheads="1"/>
              </p:cNvSpPr>
              <p:nvPr/>
            </p:nvSpPr>
            <p:spPr bwMode="auto">
              <a:xfrm>
                <a:off x="4128" y="283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5696" name="Group 96"/>
            <p:cNvGrpSpPr>
              <a:grpSpLocks/>
            </p:cNvGrpSpPr>
            <p:nvPr/>
          </p:nvGrpSpPr>
          <p:grpSpPr bwMode="auto">
            <a:xfrm>
              <a:off x="4752" y="774"/>
              <a:ext cx="480" cy="2496"/>
              <a:chOff x="4752" y="768"/>
              <a:chExt cx="480" cy="2496"/>
            </a:xfrm>
          </p:grpSpPr>
          <p:sp>
            <p:nvSpPr>
              <p:cNvPr id="25697" name="Oval 97"/>
              <p:cNvSpPr>
                <a:spLocks noChangeArrowheads="1"/>
              </p:cNvSpPr>
              <p:nvPr/>
            </p:nvSpPr>
            <p:spPr bwMode="auto">
              <a:xfrm>
                <a:off x="4752" y="297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Ad-out</a:t>
                </a:r>
              </a:p>
            </p:txBody>
          </p:sp>
          <p:sp>
            <p:nvSpPr>
              <p:cNvPr id="25698" name="Oval 98"/>
              <p:cNvSpPr>
                <a:spLocks noChangeArrowheads="1"/>
              </p:cNvSpPr>
              <p:nvPr/>
            </p:nvSpPr>
            <p:spPr bwMode="auto">
              <a:xfrm>
                <a:off x="4752" y="76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Ad-in</a:t>
                </a:r>
              </a:p>
            </p:txBody>
          </p:sp>
          <p:sp>
            <p:nvSpPr>
              <p:cNvPr id="25699" name="Line 99"/>
              <p:cNvSpPr>
                <a:spLocks noChangeShapeType="1"/>
              </p:cNvSpPr>
              <p:nvPr/>
            </p:nvSpPr>
            <p:spPr bwMode="auto">
              <a:xfrm flipH="1" flipV="1">
                <a:off x="4992" y="1056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700" name="Line 100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701" name="Text Box 101"/>
              <p:cNvSpPr txBox="1">
                <a:spLocks noChangeArrowheads="1"/>
              </p:cNvSpPr>
              <p:nvPr/>
            </p:nvSpPr>
            <p:spPr bwMode="auto">
              <a:xfrm>
                <a:off x="4992" y="13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702" name="Text Box 102"/>
              <p:cNvSpPr txBox="1">
                <a:spLocks noChangeArrowheads="1"/>
              </p:cNvSpPr>
              <p:nvPr/>
            </p:nvSpPr>
            <p:spPr bwMode="auto">
              <a:xfrm>
                <a:off x="4944" y="2448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5703" name="Group 103"/>
            <p:cNvGrpSpPr>
              <a:grpSpLocks/>
            </p:cNvGrpSpPr>
            <p:nvPr/>
          </p:nvGrpSpPr>
          <p:grpSpPr bwMode="auto">
            <a:xfrm>
              <a:off x="4176" y="384"/>
              <a:ext cx="1394" cy="3270"/>
              <a:chOff x="4176" y="378"/>
              <a:chExt cx="1394" cy="3270"/>
            </a:xfrm>
          </p:grpSpPr>
          <p:sp>
            <p:nvSpPr>
              <p:cNvPr id="25704" name="Text Box 104"/>
              <p:cNvSpPr txBox="1">
                <a:spLocks noChangeArrowheads="1"/>
              </p:cNvSpPr>
              <p:nvPr/>
            </p:nvSpPr>
            <p:spPr bwMode="auto">
              <a:xfrm>
                <a:off x="5328" y="25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705" name="Text Box 105"/>
              <p:cNvSpPr txBox="1">
                <a:spLocks noChangeArrowheads="1"/>
              </p:cNvSpPr>
              <p:nvPr/>
            </p:nvSpPr>
            <p:spPr bwMode="auto">
              <a:xfrm>
                <a:off x="5376" y="1296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5706" name="Line 106"/>
              <p:cNvSpPr>
                <a:spLocks noChangeShapeType="1"/>
              </p:cNvSpPr>
              <p:nvPr/>
            </p:nvSpPr>
            <p:spPr bwMode="auto">
              <a:xfrm flipH="1" flipV="1">
                <a:off x="4176" y="378"/>
                <a:ext cx="62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707" name="Line 107"/>
              <p:cNvSpPr>
                <a:spLocks noChangeShapeType="1"/>
              </p:cNvSpPr>
              <p:nvPr/>
            </p:nvSpPr>
            <p:spPr bwMode="auto">
              <a:xfrm flipH="1">
                <a:off x="4176" y="3216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cxnSp>
            <p:nvCxnSpPr>
              <p:cNvPr id="25708" name="AutoShape 108"/>
              <p:cNvCxnSpPr>
                <a:cxnSpLocks noChangeShapeType="1"/>
              </p:cNvCxnSpPr>
              <p:nvPr/>
            </p:nvCxnSpPr>
            <p:spPr bwMode="auto">
              <a:xfrm flipV="1">
                <a:off x="5232" y="2112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709" name="AutoShape 109"/>
              <p:cNvCxnSpPr>
                <a:cxnSpLocks noChangeShapeType="1"/>
              </p:cNvCxnSpPr>
              <p:nvPr/>
            </p:nvCxnSpPr>
            <p:spPr bwMode="auto">
              <a:xfrm>
                <a:off x="5232" y="906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5710" name="Text Box 110"/>
              <p:cNvSpPr txBox="1">
                <a:spLocks noChangeArrowheads="1"/>
              </p:cNvSpPr>
              <p:nvPr/>
            </p:nvSpPr>
            <p:spPr bwMode="auto">
              <a:xfrm>
                <a:off x="4416" y="576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5711" name="Text Box 111"/>
              <p:cNvSpPr txBox="1">
                <a:spLocks noChangeArrowheads="1"/>
              </p:cNvSpPr>
              <p:nvPr/>
            </p:nvSpPr>
            <p:spPr bwMode="auto">
              <a:xfrm>
                <a:off x="4368" y="3264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</p:grpSp>
      <p:sp>
        <p:nvSpPr>
          <p:cNvPr id="25712" name="Text Box 112"/>
          <p:cNvSpPr txBox="1">
            <a:spLocks noChangeArrowheads="1"/>
          </p:cNvSpPr>
          <p:nvPr/>
        </p:nvSpPr>
        <p:spPr bwMode="auto">
          <a:xfrm>
            <a:off x="441325" y="1938338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charset="0"/>
                <a:ea typeface="ＭＳ Ｐゴシック" charset="0"/>
              </a:rPr>
              <a:t>s o s o s o s o s o s s</a:t>
            </a:r>
          </a:p>
        </p:txBody>
      </p:sp>
      <p:sp>
        <p:nvSpPr>
          <p:cNvPr id="25713" name="Line 113"/>
          <p:cNvSpPr>
            <a:spLocks noChangeShapeType="1"/>
          </p:cNvSpPr>
          <p:nvPr/>
        </p:nvSpPr>
        <p:spPr bwMode="auto">
          <a:xfrm flipV="1">
            <a:off x="24384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5714" name="Text Box 114"/>
          <p:cNvSpPr txBox="1">
            <a:spLocks noChangeArrowheads="1"/>
          </p:cNvSpPr>
          <p:nvPr/>
        </p:nvSpPr>
        <p:spPr bwMode="auto">
          <a:xfrm>
            <a:off x="8458200" y="38862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3366"/>
                </a:solidFill>
                <a:latin typeface="Tahoma" charset="0"/>
                <a:ea typeface="ＭＳ Ｐゴシック" charset="0"/>
              </a:rPr>
              <a:t>*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Processing a String</a:t>
            </a:r>
          </a:p>
        </p:txBody>
      </p:sp>
      <p:sp>
        <p:nvSpPr>
          <p:cNvPr id="1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809A-89FB-0E44-80F6-5FE2DF6669CB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301625" y="2133600"/>
            <a:ext cx="8842375" cy="4724400"/>
            <a:chOff x="0" y="150"/>
            <a:chExt cx="5570" cy="3744"/>
          </a:xfrm>
        </p:grpSpPr>
        <p:sp>
          <p:nvSpPr>
            <p:cNvPr id="26628" name="Oval 4"/>
            <p:cNvSpPr>
              <a:spLocks noChangeArrowheads="1"/>
            </p:cNvSpPr>
            <p:nvPr/>
          </p:nvSpPr>
          <p:spPr bwMode="auto">
            <a:xfrm>
              <a:off x="288" y="1878"/>
              <a:ext cx="38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Love</a:t>
              </a:r>
            </a:p>
          </p:txBody>
        </p:sp>
        <p:grpSp>
          <p:nvGrpSpPr>
            <p:cNvPr id="26629" name="Group 5"/>
            <p:cNvGrpSpPr>
              <a:grpSpLocks/>
            </p:cNvGrpSpPr>
            <p:nvPr/>
          </p:nvGrpSpPr>
          <p:grpSpPr bwMode="auto">
            <a:xfrm>
              <a:off x="0" y="1398"/>
              <a:ext cx="420" cy="528"/>
              <a:chOff x="0" y="1392"/>
              <a:chExt cx="420" cy="528"/>
            </a:xfrm>
          </p:grpSpPr>
          <p:sp>
            <p:nvSpPr>
              <p:cNvPr id="26630" name="Text Box 6"/>
              <p:cNvSpPr txBox="1">
                <a:spLocks noChangeArrowheads="1"/>
              </p:cNvSpPr>
              <p:nvPr/>
            </p:nvSpPr>
            <p:spPr bwMode="auto">
              <a:xfrm>
                <a:off x="0" y="1392"/>
                <a:ext cx="42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Start</a:t>
                </a:r>
              </a:p>
            </p:txBody>
          </p:sp>
          <p:sp>
            <p:nvSpPr>
              <p:cNvPr id="26631" name="Line 7"/>
              <p:cNvSpPr>
                <a:spLocks noChangeShapeType="1"/>
              </p:cNvSpPr>
              <p:nvPr/>
            </p:nvSpPr>
            <p:spPr bwMode="auto">
              <a:xfrm>
                <a:off x="202" y="1680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6632" name="Group 8"/>
            <p:cNvGrpSpPr>
              <a:grpSpLocks/>
            </p:cNvGrpSpPr>
            <p:nvPr/>
          </p:nvGrpSpPr>
          <p:grpSpPr bwMode="auto">
            <a:xfrm>
              <a:off x="528" y="1398"/>
              <a:ext cx="864" cy="1248"/>
              <a:chOff x="528" y="1392"/>
              <a:chExt cx="864" cy="1248"/>
            </a:xfrm>
          </p:grpSpPr>
          <p:sp>
            <p:nvSpPr>
              <p:cNvPr id="26633" name="Oval 9"/>
              <p:cNvSpPr>
                <a:spLocks noChangeArrowheads="1"/>
              </p:cNvSpPr>
              <p:nvPr/>
            </p:nvSpPr>
            <p:spPr bwMode="auto">
              <a:xfrm>
                <a:off x="720" y="2352"/>
                <a:ext cx="672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Love-15</a:t>
                </a:r>
              </a:p>
            </p:txBody>
          </p:sp>
          <p:sp>
            <p:nvSpPr>
              <p:cNvPr id="26634" name="Oval 1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15-Love</a:t>
                </a:r>
              </a:p>
            </p:txBody>
          </p:sp>
          <p:sp>
            <p:nvSpPr>
              <p:cNvPr id="26635" name="Line 11"/>
              <p:cNvSpPr>
                <a:spLocks noChangeShapeType="1"/>
              </p:cNvSpPr>
              <p:nvPr/>
            </p:nvSpPr>
            <p:spPr bwMode="auto">
              <a:xfrm flipV="1">
                <a:off x="576" y="1632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36" name="Line 12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37" name="Text Box 13"/>
              <p:cNvSpPr txBox="1">
                <a:spLocks noChangeArrowheads="1"/>
              </p:cNvSpPr>
              <p:nvPr/>
            </p:nvSpPr>
            <p:spPr bwMode="auto">
              <a:xfrm>
                <a:off x="528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638" name="Text Box 14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6639" name="Group 15"/>
            <p:cNvGrpSpPr>
              <a:grpSpLocks/>
            </p:cNvGrpSpPr>
            <p:nvPr/>
          </p:nvGrpSpPr>
          <p:grpSpPr bwMode="auto">
            <a:xfrm>
              <a:off x="1344" y="966"/>
              <a:ext cx="1008" cy="2016"/>
              <a:chOff x="1344" y="960"/>
              <a:chExt cx="1008" cy="2016"/>
            </a:xfrm>
          </p:grpSpPr>
          <p:sp>
            <p:nvSpPr>
              <p:cNvPr id="26640" name="Oval 16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Love-30</a:t>
                </a:r>
              </a:p>
            </p:txBody>
          </p:sp>
          <p:sp>
            <p:nvSpPr>
              <p:cNvPr id="26641" name="Oval 17"/>
              <p:cNvSpPr>
                <a:spLocks noChangeArrowheads="1"/>
              </p:cNvSpPr>
              <p:nvPr/>
            </p:nvSpPr>
            <p:spPr bwMode="auto">
              <a:xfrm>
                <a:off x="1776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15-all</a:t>
                </a:r>
              </a:p>
            </p:txBody>
          </p:sp>
          <p:sp>
            <p:nvSpPr>
              <p:cNvPr id="26642" name="Oval 18"/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30-Love</a:t>
                </a:r>
              </a:p>
            </p:txBody>
          </p:sp>
          <p:sp>
            <p:nvSpPr>
              <p:cNvPr id="26643" name="Line 19"/>
              <p:cNvSpPr>
                <a:spLocks noChangeShapeType="1"/>
              </p:cNvSpPr>
              <p:nvPr/>
            </p:nvSpPr>
            <p:spPr bwMode="auto">
              <a:xfrm flipV="1">
                <a:off x="1344" y="120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44" name="Line 20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52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45" name="Line 21"/>
              <p:cNvSpPr>
                <a:spLocks noChangeShapeType="1"/>
              </p:cNvSpPr>
              <p:nvPr/>
            </p:nvSpPr>
            <p:spPr bwMode="auto">
              <a:xfrm flipV="1">
                <a:off x="1344" y="2112"/>
                <a:ext cx="52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46" name="Line 22"/>
              <p:cNvSpPr>
                <a:spLocks noChangeShapeType="1"/>
              </p:cNvSpPr>
              <p:nvPr/>
            </p:nvSpPr>
            <p:spPr bwMode="auto">
              <a:xfrm>
                <a:off x="1344" y="2592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47" name="Text Box 23"/>
              <p:cNvSpPr txBox="1">
                <a:spLocks noChangeArrowheads="1"/>
              </p:cNvSpPr>
              <p:nvPr/>
            </p:nvSpPr>
            <p:spPr bwMode="auto">
              <a:xfrm>
                <a:off x="148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648" name="Text Box 24"/>
              <p:cNvSpPr txBox="1">
                <a:spLocks noChangeArrowheads="1"/>
              </p:cNvSpPr>
              <p:nvPr/>
            </p:nvSpPr>
            <p:spPr bwMode="auto">
              <a:xfrm>
                <a:off x="1392" y="1153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649" name="Text Box 25"/>
              <p:cNvSpPr txBox="1">
                <a:spLocks noChangeArrowheads="1"/>
              </p:cNvSpPr>
              <p:nvPr/>
            </p:nvSpPr>
            <p:spPr bwMode="auto">
              <a:xfrm>
                <a:off x="148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6650" name="Text Box 26"/>
              <p:cNvSpPr txBox="1">
                <a:spLocks noChangeArrowheads="1"/>
              </p:cNvSpPr>
              <p:nvPr/>
            </p:nvSpPr>
            <p:spPr bwMode="auto">
              <a:xfrm>
                <a:off x="1392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6651" name="Group 27"/>
            <p:cNvGrpSpPr>
              <a:grpSpLocks/>
            </p:cNvGrpSpPr>
            <p:nvPr/>
          </p:nvGrpSpPr>
          <p:grpSpPr bwMode="auto">
            <a:xfrm>
              <a:off x="2208" y="582"/>
              <a:ext cx="1008" cy="2784"/>
              <a:chOff x="2208" y="576"/>
              <a:chExt cx="1008" cy="2784"/>
            </a:xfrm>
          </p:grpSpPr>
          <p:sp>
            <p:nvSpPr>
              <p:cNvPr id="26652" name="Oval 28"/>
              <p:cNvSpPr>
                <a:spLocks noChangeArrowheads="1"/>
              </p:cNvSpPr>
              <p:nvPr/>
            </p:nvSpPr>
            <p:spPr bwMode="auto">
              <a:xfrm>
                <a:off x="2592" y="307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Love-40</a:t>
                </a:r>
              </a:p>
            </p:txBody>
          </p:sp>
          <p:sp>
            <p:nvSpPr>
              <p:cNvPr id="26653" name="Oval 29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15-30</a:t>
                </a:r>
              </a:p>
            </p:txBody>
          </p:sp>
          <p:sp>
            <p:nvSpPr>
              <p:cNvPr id="26654" name="Oval 30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30-15</a:t>
                </a:r>
              </a:p>
            </p:txBody>
          </p:sp>
          <p:sp>
            <p:nvSpPr>
              <p:cNvPr id="26655" name="Oval 31"/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576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40-Love</a:t>
                </a:r>
              </a:p>
            </p:txBody>
          </p:sp>
          <p:sp>
            <p:nvSpPr>
              <p:cNvPr id="26656" name="Line 32"/>
              <p:cNvSpPr>
                <a:spLocks noChangeShapeType="1"/>
              </p:cNvSpPr>
              <p:nvPr/>
            </p:nvSpPr>
            <p:spPr bwMode="auto">
              <a:xfrm flipV="1">
                <a:off x="2256" y="816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/>
            </p:nvSpPr>
            <p:spPr bwMode="auto">
              <a:xfrm>
                <a:off x="2256" y="120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 flipV="1">
                <a:off x="2208" y="1680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>
                <a:off x="2208" y="2112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60" name="Line 36"/>
              <p:cNvSpPr>
                <a:spLocks noChangeShapeType="1"/>
              </p:cNvSpPr>
              <p:nvPr/>
            </p:nvSpPr>
            <p:spPr bwMode="auto">
              <a:xfrm flipV="1">
                <a:off x="2304" y="254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61" name="Line 37"/>
              <p:cNvSpPr>
                <a:spLocks noChangeShapeType="1"/>
              </p:cNvSpPr>
              <p:nvPr/>
            </p:nvSpPr>
            <p:spPr bwMode="auto">
              <a:xfrm>
                <a:off x="2304" y="2928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62" name="Text Box 38"/>
              <p:cNvSpPr txBox="1">
                <a:spLocks noChangeArrowheads="1"/>
              </p:cNvSpPr>
              <p:nvPr/>
            </p:nvSpPr>
            <p:spPr bwMode="auto">
              <a:xfrm>
                <a:off x="2304" y="2495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663" name="Text Box 39"/>
              <p:cNvSpPr txBox="1">
                <a:spLocks noChangeArrowheads="1"/>
              </p:cNvSpPr>
              <p:nvPr/>
            </p:nvSpPr>
            <p:spPr bwMode="auto">
              <a:xfrm>
                <a:off x="2304" y="163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664" name="Text Box 40"/>
              <p:cNvSpPr txBox="1">
                <a:spLocks noChangeArrowheads="1"/>
              </p:cNvSpPr>
              <p:nvPr/>
            </p:nvSpPr>
            <p:spPr bwMode="auto">
              <a:xfrm>
                <a:off x="2304" y="719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665" name="Text Box 41"/>
              <p:cNvSpPr txBox="1">
                <a:spLocks noChangeArrowheads="1"/>
              </p:cNvSpPr>
              <p:nvPr/>
            </p:nvSpPr>
            <p:spPr bwMode="auto">
              <a:xfrm>
                <a:off x="2304" y="29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6666" name="Text Box 42"/>
              <p:cNvSpPr txBox="1">
                <a:spLocks noChangeArrowheads="1"/>
              </p:cNvSpPr>
              <p:nvPr/>
            </p:nvSpPr>
            <p:spPr bwMode="auto">
              <a:xfrm>
                <a:off x="2304" y="2159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6667" name="Text Box 43"/>
              <p:cNvSpPr txBox="1">
                <a:spLocks noChangeArrowheads="1"/>
              </p:cNvSpPr>
              <p:nvPr/>
            </p:nvSpPr>
            <p:spPr bwMode="auto">
              <a:xfrm>
                <a:off x="2304" y="1295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6668" name="Group 44"/>
            <p:cNvGrpSpPr>
              <a:grpSpLocks/>
            </p:cNvGrpSpPr>
            <p:nvPr/>
          </p:nvGrpSpPr>
          <p:grpSpPr bwMode="auto">
            <a:xfrm>
              <a:off x="3120" y="150"/>
              <a:ext cx="1056" cy="3744"/>
              <a:chOff x="3120" y="144"/>
              <a:chExt cx="1056" cy="3744"/>
            </a:xfrm>
          </p:grpSpPr>
          <p:grpSp>
            <p:nvGrpSpPr>
              <p:cNvPr id="26669" name="Group 45"/>
              <p:cNvGrpSpPr>
                <a:grpSpLocks/>
              </p:cNvGrpSpPr>
              <p:nvPr/>
            </p:nvGrpSpPr>
            <p:grpSpPr bwMode="auto">
              <a:xfrm>
                <a:off x="3504" y="144"/>
                <a:ext cx="672" cy="480"/>
                <a:chOff x="4128" y="864"/>
                <a:chExt cx="672" cy="480"/>
              </a:xfrm>
            </p:grpSpPr>
            <p:sp>
              <p:nvSpPr>
                <p:cNvPr id="26670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912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Server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6671" name="Oval 47"/>
                <p:cNvSpPr>
                  <a:spLocks noChangeArrowheads="1"/>
                </p:cNvSpPr>
                <p:nvPr/>
              </p:nvSpPr>
              <p:spPr bwMode="auto">
                <a:xfrm>
                  <a:off x="4128" y="864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6672" name="Group 48"/>
              <p:cNvGrpSpPr>
                <a:grpSpLocks/>
              </p:cNvGrpSpPr>
              <p:nvPr/>
            </p:nvGrpSpPr>
            <p:grpSpPr bwMode="auto">
              <a:xfrm>
                <a:off x="3504" y="3408"/>
                <a:ext cx="672" cy="480"/>
                <a:chOff x="4032" y="2400"/>
                <a:chExt cx="672" cy="480"/>
              </a:xfrm>
            </p:grpSpPr>
            <p:sp>
              <p:nvSpPr>
                <p:cNvPr id="26673" name="Oval 49"/>
                <p:cNvSpPr>
                  <a:spLocks noChangeArrowheads="1"/>
                </p:cNvSpPr>
                <p:nvPr/>
              </p:nvSpPr>
              <p:spPr bwMode="auto">
                <a:xfrm>
                  <a:off x="4080" y="2448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Opp</a:t>
                  </a:r>
                  <a:r>
                    <a:rPr lang="ja-JP" alt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’</a:t>
                  </a: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nt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6674" name="Oval 50"/>
                <p:cNvSpPr>
                  <a:spLocks noChangeArrowheads="1"/>
                </p:cNvSpPr>
                <p:nvPr/>
              </p:nvSpPr>
              <p:spPr bwMode="auto">
                <a:xfrm>
                  <a:off x="4032" y="2400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6675" name="Line 51"/>
              <p:cNvSpPr>
                <a:spLocks noChangeShapeType="1"/>
              </p:cNvSpPr>
              <p:nvPr/>
            </p:nvSpPr>
            <p:spPr bwMode="auto">
              <a:xfrm>
                <a:off x="3168" y="33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76" name="Line 52"/>
              <p:cNvSpPr>
                <a:spLocks noChangeShapeType="1"/>
              </p:cNvSpPr>
              <p:nvPr/>
            </p:nvSpPr>
            <p:spPr bwMode="auto">
              <a:xfrm flipV="1">
                <a:off x="3120" y="480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77" name="Text Box 53"/>
              <p:cNvSpPr txBox="1">
                <a:spLocks noChangeArrowheads="1"/>
              </p:cNvSpPr>
              <p:nvPr/>
            </p:nvSpPr>
            <p:spPr bwMode="auto">
              <a:xfrm>
                <a:off x="3168" y="3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678" name="Text Box 54"/>
              <p:cNvSpPr txBox="1">
                <a:spLocks noChangeArrowheads="1"/>
              </p:cNvSpPr>
              <p:nvPr/>
            </p:nvSpPr>
            <p:spPr bwMode="auto">
              <a:xfrm>
                <a:off x="3216" y="3360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6679" name="Group 55"/>
            <p:cNvGrpSpPr>
              <a:grpSpLocks/>
            </p:cNvGrpSpPr>
            <p:nvPr/>
          </p:nvGrpSpPr>
          <p:grpSpPr bwMode="auto">
            <a:xfrm>
              <a:off x="3072" y="822"/>
              <a:ext cx="912" cy="2355"/>
              <a:chOff x="3072" y="816"/>
              <a:chExt cx="912" cy="2355"/>
            </a:xfrm>
          </p:grpSpPr>
          <p:sp>
            <p:nvSpPr>
              <p:cNvPr id="26680" name="Oval 56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40-15</a:t>
                </a:r>
              </a:p>
            </p:txBody>
          </p:sp>
          <p:sp>
            <p:nvSpPr>
              <p:cNvPr id="26681" name="Oval 57"/>
              <p:cNvSpPr>
                <a:spLocks noChangeArrowheads="1"/>
              </p:cNvSpPr>
              <p:nvPr/>
            </p:nvSpPr>
            <p:spPr bwMode="auto">
              <a:xfrm>
                <a:off x="3504" y="268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15-40</a:t>
                </a:r>
              </a:p>
            </p:txBody>
          </p:sp>
          <p:sp>
            <p:nvSpPr>
              <p:cNvPr id="26682" name="Oval 58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30-all</a:t>
                </a:r>
              </a:p>
            </p:txBody>
          </p:sp>
          <p:sp>
            <p:nvSpPr>
              <p:cNvPr id="26683" name="Line 59"/>
              <p:cNvSpPr>
                <a:spLocks noChangeShapeType="1"/>
              </p:cNvSpPr>
              <p:nvPr/>
            </p:nvSpPr>
            <p:spPr bwMode="auto">
              <a:xfrm>
                <a:off x="3120" y="81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84" name="Line 60"/>
              <p:cNvSpPr>
                <a:spLocks noChangeShapeType="1"/>
              </p:cNvSpPr>
              <p:nvPr/>
            </p:nvSpPr>
            <p:spPr bwMode="auto">
              <a:xfrm flipV="1">
                <a:off x="3072" y="1344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85" name="Line 61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86" name="Line 62"/>
              <p:cNvSpPr>
                <a:spLocks noChangeShapeType="1"/>
              </p:cNvSpPr>
              <p:nvPr/>
            </p:nvSpPr>
            <p:spPr bwMode="auto">
              <a:xfrm flipV="1">
                <a:off x="3072" y="2112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87" name="Line 63"/>
              <p:cNvSpPr>
                <a:spLocks noChangeShapeType="1"/>
              </p:cNvSpPr>
              <p:nvPr/>
            </p:nvSpPr>
            <p:spPr bwMode="auto">
              <a:xfrm>
                <a:off x="3072" y="2544"/>
                <a:ext cx="52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88" name="Line 64"/>
              <p:cNvSpPr>
                <a:spLocks noChangeShapeType="1"/>
              </p:cNvSpPr>
              <p:nvPr/>
            </p:nvSpPr>
            <p:spPr bwMode="auto">
              <a:xfrm flipV="1">
                <a:off x="3168" y="2928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89" name="Text Box 65"/>
              <p:cNvSpPr txBox="1">
                <a:spLocks noChangeArrowheads="1"/>
              </p:cNvSpPr>
              <p:nvPr/>
            </p:nvSpPr>
            <p:spPr bwMode="auto">
              <a:xfrm>
                <a:off x="3216" y="2880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690" name="Text Box 66"/>
              <p:cNvSpPr txBox="1">
                <a:spLocks noChangeArrowheads="1"/>
              </p:cNvSpPr>
              <p:nvPr/>
            </p:nvSpPr>
            <p:spPr bwMode="auto">
              <a:xfrm>
                <a:off x="316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691" name="Text Box 67"/>
              <p:cNvSpPr txBox="1">
                <a:spLocks noChangeArrowheads="1"/>
              </p:cNvSpPr>
              <p:nvPr/>
            </p:nvSpPr>
            <p:spPr bwMode="auto">
              <a:xfrm>
                <a:off x="3168" y="1247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692" name="Text Box 68"/>
              <p:cNvSpPr txBox="1">
                <a:spLocks noChangeArrowheads="1"/>
              </p:cNvSpPr>
              <p:nvPr/>
            </p:nvSpPr>
            <p:spPr bwMode="auto">
              <a:xfrm>
                <a:off x="3216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6693" name="Text Box 69"/>
              <p:cNvSpPr txBox="1">
                <a:spLocks noChangeArrowheads="1"/>
              </p:cNvSpPr>
              <p:nvPr/>
            </p:nvSpPr>
            <p:spPr bwMode="auto">
              <a:xfrm>
                <a:off x="316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6694" name="Text Box 70"/>
              <p:cNvSpPr txBox="1">
                <a:spLocks noChangeArrowheads="1"/>
              </p:cNvSpPr>
              <p:nvPr/>
            </p:nvSpPr>
            <p:spPr bwMode="auto">
              <a:xfrm>
                <a:off x="3168" y="911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6695" name="Group 71"/>
            <p:cNvGrpSpPr>
              <a:grpSpLocks/>
            </p:cNvGrpSpPr>
            <p:nvPr/>
          </p:nvGrpSpPr>
          <p:grpSpPr bwMode="auto">
            <a:xfrm>
              <a:off x="3600" y="630"/>
              <a:ext cx="1152" cy="2784"/>
              <a:chOff x="3600" y="624"/>
              <a:chExt cx="1152" cy="2784"/>
            </a:xfrm>
          </p:grpSpPr>
          <p:sp>
            <p:nvSpPr>
              <p:cNvPr id="26696" name="Oval 7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30-40</a:t>
                </a:r>
              </a:p>
            </p:txBody>
          </p:sp>
          <p:sp>
            <p:nvSpPr>
              <p:cNvPr id="26697" name="Oval 73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40-30</a:t>
                </a:r>
              </a:p>
            </p:txBody>
          </p:sp>
          <p:sp>
            <p:nvSpPr>
              <p:cNvPr id="26698" name="Line 74"/>
              <p:cNvSpPr>
                <a:spLocks noChangeShapeType="1"/>
              </p:cNvSpPr>
              <p:nvPr/>
            </p:nvSpPr>
            <p:spPr bwMode="auto">
              <a:xfrm flipV="1">
                <a:off x="3744" y="624"/>
                <a:ext cx="9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699" name="Line 7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700" name="Line 76"/>
              <p:cNvSpPr>
                <a:spLocks noChangeShapeType="1"/>
              </p:cNvSpPr>
              <p:nvPr/>
            </p:nvSpPr>
            <p:spPr bwMode="auto">
              <a:xfrm>
                <a:off x="3936" y="134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701" name="Line 77"/>
              <p:cNvSpPr>
                <a:spLocks noChangeShapeType="1"/>
              </p:cNvSpPr>
              <p:nvPr/>
            </p:nvSpPr>
            <p:spPr bwMode="auto">
              <a:xfrm flipV="1">
                <a:off x="3936" y="168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702" name="Line 78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703" name="Line 79"/>
              <p:cNvSpPr>
                <a:spLocks noChangeShapeType="1"/>
              </p:cNvSpPr>
              <p:nvPr/>
            </p:nvSpPr>
            <p:spPr bwMode="auto">
              <a:xfrm flipV="1">
                <a:off x="3936" y="2496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704" name="Text Box 80"/>
              <p:cNvSpPr txBox="1">
                <a:spLocks noChangeArrowheads="1"/>
              </p:cNvSpPr>
              <p:nvPr/>
            </p:nvSpPr>
            <p:spPr bwMode="auto">
              <a:xfrm>
                <a:off x="4032" y="2400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705" name="Text Box 81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706" name="Text Box 82"/>
              <p:cNvSpPr txBox="1">
                <a:spLocks noChangeArrowheads="1"/>
              </p:cNvSpPr>
              <p:nvPr/>
            </p:nvSpPr>
            <p:spPr bwMode="auto">
              <a:xfrm>
                <a:off x="3600" y="768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707" name="Text Box 83"/>
              <p:cNvSpPr txBox="1">
                <a:spLocks noChangeArrowheads="1"/>
              </p:cNvSpPr>
              <p:nvPr/>
            </p:nvSpPr>
            <p:spPr bwMode="auto">
              <a:xfrm>
                <a:off x="3600" y="3072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6708" name="Text Box 84"/>
              <p:cNvSpPr txBox="1">
                <a:spLocks noChangeArrowheads="1"/>
              </p:cNvSpPr>
              <p:nvPr/>
            </p:nvSpPr>
            <p:spPr bwMode="auto">
              <a:xfrm>
                <a:off x="4032" y="196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6709" name="Text Box 85"/>
              <p:cNvSpPr txBox="1">
                <a:spLocks noChangeArrowheads="1"/>
              </p:cNvSpPr>
              <p:nvPr/>
            </p:nvSpPr>
            <p:spPr bwMode="auto">
              <a:xfrm>
                <a:off x="4032" y="1153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6710" name="Group 86"/>
            <p:cNvGrpSpPr>
              <a:grpSpLocks/>
            </p:cNvGrpSpPr>
            <p:nvPr/>
          </p:nvGrpSpPr>
          <p:grpSpPr bwMode="auto">
            <a:xfrm>
              <a:off x="4032" y="582"/>
              <a:ext cx="1440" cy="2880"/>
              <a:chOff x="4032" y="576"/>
              <a:chExt cx="1440" cy="2880"/>
            </a:xfrm>
          </p:grpSpPr>
          <p:sp>
            <p:nvSpPr>
              <p:cNvPr id="26711" name="Oval 87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deuce</a:t>
                </a:r>
              </a:p>
            </p:txBody>
          </p:sp>
          <p:sp>
            <p:nvSpPr>
              <p:cNvPr id="26712" name="Line 88"/>
              <p:cNvSpPr>
                <a:spLocks noChangeShapeType="1"/>
              </p:cNvSpPr>
              <p:nvPr/>
            </p:nvSpPr>
            <p:spPr bwMode="auto">
              <a:xfrm flipH="1" flipV="1">
                <a:off x="4032" y="576"/>
                <a:ext cx="48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713" name="Line 89"/>
              <p:cNvSpPr>
                <a:spLocks noChangeShapeType="1"/>
              </p:cNvSpPr>
              <p:nvPr/>
            </p:nvSpPr>
            <p:spPr bwMode="auto">
              <a:xfrm>
                <a:off x="4704" y="1680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714" name="Line 90"/>
              <p:cNvSpPr>
                <a:spLocks noChangeShapeType="1"/>
              </p:cNvSpPr>
              <p:nvPr/>
            </p:nvSpPr>
            <p:spPr bwMode="auto">
              <a:xfrm flipV="1">
                <a:off x="4704" y="21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715" name="Line 91"/>
              <p:cNvSpPr>
                <a:spLocks noChangeShapeType="1"/>
              </p:cNvSpPr>
              <p:nvPr/>
            </p:nvSpPr>
            <p:spPr bwMode="auto">
              <a:xfrm flipH="1">
                <a:off x="4032" y="2544"/>
                <a:ext cx="48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716" name="Text Box 92"/>
              <p:cNvSpPr txBox="1">
                <a:spLocks noChangeArrowheads="1"/>
              </p:cNvSpPr>
              <p:nvPr/>
            </p:nvSpPr>
            <p:spPr bwMode="auto">
              <a:xfrm>
                <a:off x="4752" y="2016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717" name="Text Box 93"/>
              <p:cNvSpPr txBox="1">
                <a:spLocks noChangeArrowheads="1"/>
              </p:cNvSpPr>
              <p:nvPr/>
            </p:nvSpPr>
            <p:spPr bwMode="auto">
              <a:xfrm>
                <a:off x="4128" y="91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718" name="Text Box 94"/>
              <p:cNvSpPr txBox="1">
                <a:spLocks noChangeArrowheads="1"/>
              </p:cNvSpPr>
              <p:nvPr/>
            </p:nvSpPr>
            <p:spPr bwMode="auto">
              <a:xfrm>
                <a:off x="4752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6719" name="Text Box 95"/>
              <p:cNvSpPr txBox="1">
                <a:spLocks noChangeArrowheads="1"/>
              </p:cNvSpPr>
              <p:nvPr/>
            </p:nvSpPr>
            <p:spPr bwMode="auto">
              <a:xfrm>
                <a:off x="4128" y="283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6720" name="Group 96"/>
            <p:cNvGrpSpPr>
              <a:grpSpLocks/>
            </p:cNvGrpSpPr>
            <p:nvPr/>
          </p:nvGrpSpPr>
          <p:grpSpPr bwMode="auto">
            <a:xfrm>
              <a:off x="4752" y="774"/>
              <a:ext cx="480" cy="2496"/>
              <a:chOff x="4752" y="768"/>
              <a:chExt cx="480" cy="2496"/>
            </a:xfrm>
          </p:grpSpPr>
          <p:sp>
            <p:nvSpPr>
              <p:cNvPr id="26721" name="Oval 97"/>
              <p:cNvSpPr>
                <a:spLocks noChangeArrowheads="1"/>
              </p:cNvSpPr>
              <p:nvPr/>
            </p:nvSpPr>
            <p:spPr bwMode="auto">
              <a:xfrm>
                <a:off x="4752" y="297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Ad-out</a:t>
                </a:r>
              </a:p>
            </p:txBody>
          </p:sp>
          <p:sp>
            <p:nvSpPr>
              <p:cNvPr id="26722" name="Oval 98"/>
              <p:cNvSpPr>
                <a:spLocks noChangeArrowheads="1"/>
              </p:cNvSpPr>
              <p:nvPr/>
            </p:nvSpPr>
            <p:spPr bwMode="auto">
              <a:xfrm>
                <a:off x="4752" y="76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Ad-in</a:t>
                </a:r>
              </a:p>
            </p:txBody>
          </p:sp>
          <p:sp>
            <p:nvSpPr>
              <p:cNvPr id="26723" name="Line 99"/>
              <p:cNvSpPr>
                <a:spLocks noChangeShapeType="1"/>
              </p:cNvSpPr>
              <p:nvPr/>
            </p:nvSpPr>
            <p:spPr bwMode="auto">
              <a:xfrm flipH="1" flipV="1">
                <a:off x="4992" y="1056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724" name="Line 100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725" name="Text Box 101"/>
              <p:cNvSpPr txBox="1">
                <a:spLocks noChangeArrowheads="1"/>
              </p:cNvSpPr>
              <p:nvPr/>
            </p:nvSpPr>
            <p:spPr bwMode="auto">
              <a:xfrm>
                <a:off x="4992" y="13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726" name="Text Box 102"/>
              <p:cNvSpPr txBox="1">
                <a:spLocks noChangeArrowheads="1"/>
              </p:cNvSpPr>
              <p:nvPr/>
            </p:nvSpPr>
            <p:spPr bwMode="auto">
              <a:xfrm>
                <a:off x="4944" y="2448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6727" name="Group 103"/>
            <p:cNvGrpSpPr>
              <a:grpSpLocks/>
            </p:cNvGrpSpPr>
            <p:nvPr/>
          </p:nvGrpSpPr>
          <p:grpSpPr bwMode="auto">
            <a:xfrm>
              <a:off x="4176" y="384"/>
              <a:ext cx="1394" cy="3270"/>
              <a:chOff x="4176" y="378"/>
              <a:chExt cx="1394" cy="3270"/>
            </a:xfrm>
          </p:grpSpPr>
          <p:sp>
            <p:nvSpPr>
              <p:cNvPr id="26728" name="Text Box 104"/>
              <p:cNvSpPr txBox="1">
                <a:spLocks noChangeArrowheads="1"/>
              </p:cNvSpPr>
              <p:nvPr/>
            </p:nvSpPr>
            <p:spPr bwMode="auto">
              <a:xfrm>
                <a:off x="5328" y="25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729" name="Text Box 105"/>
              <p:cNvSpPr txBox="1">
                <a:spLocks noChangeArrowheads="1"/>
              </p:cNvSpPr>
              <p:nvPr/>
            </p:nvSpPr>
            <p:spPr bwMode="auto">
              <a:xfrm>
                <a:off x="5376" y="1296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6730" name="Line 106"/>
              <p:cNvSpPr>
                <a:spLocks noChangeShapeType="1"/>
              </p:cNvSpPr>
              <p:nvPr/>
            </p:nvSpPr>
            <p:spPr bwMode="auto">
              <a:xfrm flipH="1" flipV="1">
                <a:off x="4176" y="378"/>
                <a:ext cx="62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6731" name="Line 107"/>
              <p:cNvSpPr>
                <a:spLocks noChangeShapeType="1"/>
              </p:cNvSpPr>
              <p:nvPr/>
            </p:nvSpPr>
            <p:spPr bwMode="auto">
              <a:xfrm flipH="1">
                <a:off x="4176" y="3216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cxnSp>
            <p:nvCxnSpPr>
              <p:cNvPr id="26732" name="AutoShape 108"/>
              <p:cNvCxnSpPr>
                <a:cxnSpLocks noChangeShapeType="1"/>
              </p:cNvCxnSpPr>
              <p:nvPr/>
            </p:nvCxnSpPr>
            <p:spPr bwMode="auto">
              <a:xfrm flipV="1">
                <a:off x="5232" y="2112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733" name="AutoShape 109"/>
              <p:cNvCxnSpPr>
                <a:cxnSpLocks noChangeShapeType="1"/>
              </p:cNvCxnSpPr>
              <p:nvPr/>
            </p:nvCxnSpPr>
            <p:spPr bwMode="auto">
              <a:xfrm>
                <a:off x="5232" y="906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6734" name="Text Box 110"/>
              <p:cNvSpPr txBox="1">
                <a:spLocks noChangeArrowheads="1"/>
              </p:cNvSpPr>
              <p:nvPr/>
            </p:nvSpPr>
            <p:spPr bwMode="auto">
              <a:xfrm>
                <a:off x="4416" y="576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6735" name="Text Box 111"/>
              <p:cNvSpPr txBox="1">
                <a:spLocks noChangeArrowheads="1"/>
              </p:cNvSpPr>
              <p:nvPr/>
            </p:nvSpPr>
            <p:spPr bwMode="auto">
              <a:xfrm>
                <a:off x="4368" y="3264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</p:grpSp>
      <p:sp>
        <p:nvSpPr>
          <p:cNvPr id="26736" name="Text Box 112"/>
          <p:cNvSpPr txBox="1">
            <a:spLocks noChangeArrowheads="1"/>
          </p:cNvSpPr>
          <p:nvPr/>
        </p:nvSpPr>
        <p:spPr bwMode="auto">
          <a:xfrm>
            <a:off x="441325" y="1938338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charset="0"/>
                <a:ea typeface="ＭＳ Ｐゴシック" charset="0"/>
              </a:rPr>
              <a:t>s o s o s o s o s o s s</a:t>
            </a:r>
          </a:p>
        </p:txBody>
      </p:sp>
      <p:sp>
        <p:nvSpPr>
          <p:cNvPr id="26737" name="Line 113"/>
          <p:cNvSpPr>
            <a:spLocks noChangeShapeType="1"/>
          </p:cNvSpPr>
          <p:nvPr/>
        </p:nvSpPr>
        <p:spPr bwMode="auto">
          <a:xfrm flipV="1">
            <a:off x="2667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6738" name="Text Box 114"/>
          <p:cNvSpPr txBox="1">
            <a:spLocks noChangeArrowheads="1"/>
          </p:cNvSpPr>
          <p:nvPr/>
        </p:nvSpPr>
        <p:spPr bwMode="auto">
          <a:xfrm>
            <a:off x="8077200" y="24384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3366"/>
                </a:solidFill>
                <a:latin typeface="Tahoma" charset="0"/>
                <a:ea typeface="ＭＳ Ｐゴシック" charset="0"/>
              </a:rPr>
              <a:t>*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Processing a String</a:t>
            </a:r>
          </a:p>
        </p:txBody>
      </p:sp>
      <p:sp>
        <p:nvSpPr>
          <p:cNvPr id="1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B1BA-54DB-A144-9C72-26B09AADEFC0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301625" y="2133600"/>
            <a:ext cx="8842375" cy="4724400"/>
            <a:chOff x="0" y="150"/>
            <a:chExt cx="5570" cy="3744"/>
          </a:xfrm>
        </p:grpSpPr>
        <p:sp>
          <p:nvSpPr>
            <p:cNvPr id="27652" name="Oval 4"/>
            <p:cNvSpPr>
              <a:spLocks noChangeArrowheads="1"/>
            </p:cNvSpPr>
            <p:nvPr/>
          </p:nvSpPr>
          <p:spPr bwMode="auto">
            <a:xfrm>
              <a:off x="288" y="1878"/>
              <a:ext cx="38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Love</a:t>
              </a:r>
            </a:p>
          </p:txBody>
        </p:sp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0" y="1398"/>
              <a:ext cx="420" cy="528"/>
              <a:chOff x="0" y="1392"/>
              <a:chExt cx="420" cy="528"/>
            </a:xfrm>
          </p:grpSpPr>
          <p:sp>
            <p:nvSpPr>
              <p:cNvPr id="27654" name="Text Box 6"/>
              <p:cNvSpPr txBox="1">
                <a:spLocks noChangeArrowheads="1"/>
              </p:cNvSpPr>
              <p:nvPr/>
            </p:nvSpPr>
            <p:spPr bwMode="auto">
              <a:xfrm>
                <a:off x="0" y="1392"/>
                <a:ext cx="42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Start</a:t>
                </a:r>
              </a:p>
            </p:txBody>
          </p:sp>
          <p:sp>
            <p:nvSpPr>
              <p:cNvPr id="27655" name="Line 7"/>
              <p:cNvSpPr>
                <a:spLocks noChangeShapeType="1"/>
              </p:cNvSpPr>
              <p:nvPr/>
            </p:nvSpPr>
            <p:spPr bwMode="auto">
              <a:xfrm>
                <a:off x="202" y="1680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7656" name="Group 8"/>
            <p:cNvGrpSpPr>
              <a:grpSpLocks/>
            </p:cNvGrpSpPr>
            <p:nvPr/>
          </p:nvGrpSpPr>
          <p:grpSpPr bwMode="auto">
            <a:xfrm>
              <a:off x="528" y="1398"/>
              <a:ext cx="864" cy="1248"/>
              <a:chOff x="528" y="1392"/>
              <a:chExt cx="864" cy="1248"/>
            </a:xfrm>
          </p:grpSpPr>
          <p:sp>
            <p:nvSpPr>
              <p:cNvPr id="27657" name="Oval 9"/>
              <p:cNvSpPr>
                <a:spLocks noChangeArrowheads="1"/>
              </p:cNvSpPr>
              <p:nvPr/>
            </p:nvSpPr>
            <p:spPr bwMode="auto">
              <a:xfrm>
                <a:off x="720" y="2352"/>
                <a:ext cx="672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Love-15</a:t>
                </a:r>
              </a:p>
            </p:txBody>
          </p:sp>
          <p:sp>
            <p:nvSpPr>
              <p:cNvPr id="27658" name="Oval 1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15-Love</a:t>
                </a:r>
              </a:p>
            </p:txBody>
          </p:sp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 flipV="1">
                <a:off x="576" y="1632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660" name="Line 12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661" name="Text Box 13"/>
              <p:cNvSpPr txBox="1">
                <a:spLocks noChangeArrowheads="1"/>
              </p:cNvSpPr>
              <p:nvPr/>
            </p:nvSpPr>
            <p:spPr bwMode="auto">
              <a:xfrm>
                <a:off x="528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662" name="Text Box 14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7663" name="Group 15"/>
            <p:cNvGrpSpPr>
              <a:grpSpLocks/>
            </p:cNvGrpSpPr>
            <p:nvPr/>
          </p:nvGrpSpPr>
          <p:grpSpPr bwMode="auto">
            <a:xfrm>
              <a:off x="1344" y="966"/>
              <a:ext cx="1008" cy="2016"/>
              <a:chOff x="1344" y="960"/>
              <a:chExt cx="1008" cy="2016"/>
            </a:xfrm>
          </p:grpSpPr>
          <p:sp>
            <p:nvSpPr>
              <p:cNvPr id="27664" name="Oval 16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Love-30</a:t>
                </a:r>
              </a:p>
            </p:txBody>
          </p:sp>
          <p:sp>
            <p:nvSpPr>
              <p:cNvPr id="27665" name="Oval 17"/>
              <p:cNvSpPr>
                <a:spLocks noChangeArrowheads="1"/>
              </p:cNvSpPr>
              <p:nvPr/>
            </p:nvSpPr>
            <p:spPr bwMode="auto">
              <a:xfrm>
                <a:off x="1776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15-all</a:t>
                </a:r>
              </a:p>
            </p:txBody>
          </p:sp>
          <p:sp>
            <p:nvSpPr>
              <p:cNvPr id="27666" name="Oval 18"/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30-Love</a:t>
                </a:r>
              </a:p>
            </p:txBody>
          </p:sp>
          <p:sp>
            <p:nvSpPr>
              <p:cNvPr id="27667" name="Line 19"/>
              <p:cNvSpPr>
                <a:spLocks noChangeShapeType="1"/>
              </p:cNvSpPr>
              <p:nvPr/>
            </p:nvSpPr>
            <p:spPr bwMode="auto">
              <a:xfrm flipV="1">
                <a:off x="1344" y="120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668" name="Line 20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52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 flipV="1">
                <a:off x="1344" y="2112"/>
                <a:ext cx="52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670" name="Line 22"/>
              <p:cNvSpPr>
                <a:spLocks noChangeShapeType="1"/>
              </p:cNvSpPr>
              <p:nvPr/>
            </p:nvSpPr>
            <p:spPr bwMode="auto">
              <a:xfrm>
                <a:off x="1344" y="2592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671" name="Text Box 23"/>
              <p:cNvSpPr txBox="1">
                <a:spLocks noChangeArrowheads="1"/>
              </p:cNvSpPr>
              <p:nvPr/>
            </p:nvSpPr>
            <p:spPr bwMode="auto">
              <a:xfrm>
                <a:off x="148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672" name="Text Box 24"/>
              <p:cNvSpPr txBox="1">
                <a:spLocks noChangeArrowheads="1"/>
              </p:cNvSpPr>
              <p:nvPr/>
            </p:nvSpPr>
            <p:spPr bwMode="auto">
              <a:xfrm>
                <a:off x="1392" y="1153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673" name="Text Box 25"/>
              <p:cNvSpPr txBox="1">
                <a:spLocks noChangeArrowheads="1"/>
              </p:cNvSpPr>
              <p:nvPr/>
            </p:nvSpPr>
            <p:spPr bwMode="auto">
              <a:xfrm>
                <a:off x="148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7674" name="Text Box 26"/>
              <p:cNvSpPr txBox="1">
                <a:spLocks noChangeArrowheads="1"/>
              </p:cNvSpPr>
              <p:nvPr/>
            </p:nvSpPr>
            <p:spPr bwMode="auto">
              <a:xfrm>
                <a:off x="1392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7675" name="Group 27"/>
            <p:cNvGrpSpPr>
              <a:grpSpLocks/>
            </p:cNvGrpSpPr>
            <p:nvPr/>
          </p:nvGrpSpPr>
          <p:grpSpPr bwMode="auto">
            <a:xfrm>
              <a:off x="2208" y="582"/>
              <a:ext cx="1008" cy="2784"/>
              <a:chOff x="2208" y="576"/>
              <a:chExt cx="1008" cy="2784"/>
            </a:xfrm>
          </p:grpSpPr>
          <p:sp>
            <p:nvSpPr>
              <p:cNvPr id="27676" name="Oval 28"/>
              <p:cNvSpPr>
                <a:spLocks noChangeArrowheads="1"/>
              </p:cNvSpPr>
              <p:nvPr/>
            </p:nvSpPr>
            <p:spPr bwMode="auto">
              <a:xfrm>
                <a:off x="2592" y="307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Love-40</a:t>
                </a:r>
              </a:p>
            </p:txBody>
          </p:sp>
          <p:sp>
            <p:nvSpPr>
              <p:cNvPr id="27677" name="Oval 29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15-30</a:t>
                </a:r>
              </a:p>
            </p:txBody>
          </p:sp>
          <p:sp>
            <p:nvSpPr>
              <p:cNvPr id="27678" name="Oval 30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30-15</a:t>
                </a:r>
              </a:p>
            </p:txBody>
          </p:sp>
          <p:sp>
            <p:nvSpPr>
              <p:cNvPr id="27679" name="Oval 31"/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576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40-Love</a:t>
                </a:r>
              </a:p>
            </p:txBody>
          </p:sp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 flipV="1">
                <a:off x="2256" y="816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/>
            </p:nvSpPr>
            <p:spPr bwMode="auto">
              <a:xfrm>
                <a:off x="2256" y="120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682" name="Line 34"/>
              <p:cNvSpPr>
                <a:spLocks noChangeShapeType="1"/>
              </p:cNvSpPr>
              <p:nvPr/>
            </p:nvSpPr>
            <p:spPr bwMode="auto">
              <a:xfrm flipV="1">
                <a:off x="2208" y="1680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683" name="Line 35"/>
              <p:cNvSpPr>
                <a:spLocks noChangeShapeType="1"/>
              </p:cNvSpPr>
              <p:nvPr/>
            </p:nvSpPr>
            <p:spPr bwMode="auto">
              <a:xfrm>
                <a:off x="2208" y="2112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/>
            </p:nvSpPr>
            <p:spPr bwMode="auto">
              <a:xfrm flipV="1">
                <a:off x="2304" y="254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685" name="Line 37"/>
              <p:cNvSpPr>
                <a:spLocks noChangeShapeType="1"/>
              </p:cNvSpPr>
              <p:nvPr/>
            </p:nvSpPr>
            <p:spPr bwMode="auto">
              <a:xfrm>
                <a:off x="2304" y="2928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686" name="Text Box 38"/>
              <p:cNvSpPr txBox="1">
                <a:spLocks noChangeArrowheads="1"/>
              </p:cNvSpPr>
              <p:nvPr/>
            </p:nvSpPr>
            <p:spPr bwMode="auto">
              <a:xfrm>
                <a:off x="2304" y="2495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687" name="Text Box 39"/>
              <p:cNvSpPr txBox="1">
                <a:spLocks noChangeArrowheads="1"/>
              </p:cNvSpPr>
              <p:nvPr/>
            </p:nvSpPr>
            <p:spPr bwMode="auto">
              <a:xfrm>
                <a:off x="2304" y="163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688" name="Text Box 40"/>
              <p:cNvSpPr txBox="1">
                <a:spLocks noChangeArrowheads="1"/>
              </p:cNvSpPr>
              <p:nvPr/>
            </p:nvSpPr>
            <p:spPr bwMode="auto">
              <a:xfrm>
                <a:off x="2304" y="719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689" name="Text Box 41"/>
              <p:cNvSpPr txBox="1">
                <a:spLocks noChangeArrowheads="1"/>
              </p:cNvSpPr>
              <p:nvPr/>
            </p:nvSpPr>
            <p:spPr bwMode="auto">
              <a:xfrm>
                <a:off x="2304" y="29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7690" name="Text Box 42"/>
              <p:cNvSpPr txBox="1">
                <a:spLocks noChangeArrowheads="1"/>
              </p:cNvSpPr>
              <p:nvPr/>
            </p:nvSpPr>
            <p:spPr bwMode="auto">
              <a:xfrm>
                <a:off x="2304" y="2159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7691" name="Text Box 43"/>
              <p:cNvSpPr txBox="1">
                <a:spLocks noChangeArrowheads="1"/>
              </p:cNvSpPr>
              <p:nvPr/>
            </p:nvSpPr>
            <p:spPr bwMode="auto">
              <a:xfrm>
                <a:off x="2304" y="1295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7692" name="Group 44"/>
            <p:cNvGrpSpPr>
              <a:grpSpLocks/>
            </p:cNvGrpSpPr>
            <p:nvPr/>
          </p:nvGrpSpPr>
          <p:grpSpPr bwMode="auto">
            <a:xfrm>
              <a:off x="3120" y="150"/>
              <a:ext cx="1056" cy="3744"/>
              <a:chOff x="3120" y="144"/>
              <a:chExt cx="1056" cy="3744"/>
            </a:xfrm>
          </p:grpSpPr>
          <p:grpSp>
            <p:nvGrpSpPr>
              <p:cNvPr id="27693" name="Group 45"/>
              <p:cNvGrpSpPr>
                <a:grpSpLocks/>
              </p:cNvGrpSpPr>
              <p:nvPr/>
            </p:nvGrpSpPr>
            <p:grpSpPr bwMode="auto">
              <a:xfrm>
                <a:off x="3504" y="144"/>
                <a:ext cx="672" cy="480"/>
                <a:chOff x="4128" y="864"/>
                <a:chExt cx="672" cy="480"/>
              </a:xfrm>
            </p:grpSpPr>
            <p:sp>
              <p:nvSpPr>
                <p:cNvPr id="27694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912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Server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7695" name="Oval 47"/>
                <p:cNvSpPr>
                  <a:spLocks noChangeArrowheads="1"/>
                </p:cNvSpPr>
                <p:nvPr/>
              </p:nvSpPr>
              <p:spPr bwMode="auto">
                <a:xfrm>
                  <a:off x="4128" y="864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7696" name="Group 48"/>
              <p:cNvGrpSpPr>
                <a:grpSpLocks/>
              </p:cNvGrpSpPr>
              <p:nvPr/>
            </p:nvGrpSpPr>
            <p:grpSpPr bwMode="auto">
              <a:xfrm>
                <a:off x="3504" y="3408"/>
                <a:ext cx="672" cy="480"/>
                <a:chOff x="4032" y="2400"/>
                <a:chExt cx="672" cy="480"/>
              </a:xfrm>
            </p:grpSpPr>
            <p:sp>
              <p:nvSpPr>
                <p:cNvPr id="27697" name="Oval 49"/>
                <p:cNvSpPr>
                  <a:spLocks noChangeArrowheads="1"/>
                </p:cNvSpPr>
                <p:nvPr/>
              </p:nvSpPr>
              <p:spPr bwMode="auto">
                <a:xfrm>
                  <a:off x="4080" y="2448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Opp</a:t>
                  </a:r>
                  <a:r>
                    <a:rPr lang="ja-JP" alt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’</a:t>
                  </a: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nt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7698" name="Oval 50"/>
                <p:cNvSpPr>
                  <a:spLocks noChangeArrowheads="1"/>
                </p:cNvSpPr>
                <p:nvPr/>
              </p:nvSpPr>
              <p:spPr bwMode="auto">
                <a:xfrm>
                  <a:off x="4032" y="2400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7699" name="Line 51"/>
              <p:cNvSpPr>
                <a:spLocks noChangeShapeType="1"/>
              </p:cNvSpPr>
              <p:nvPr/>
            </p:nvSpPr>
            <p:spPr bwMode="auto">
              <a:xfrm>
                <a:off x="3168" y="33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00" name="Line 52"/>
              <p:cNvSpPr>
                <a:spLocks noChangeShapeType="1"/>
              </p:cNvSpPr>
              <p:nvPr/>
            </p:nvSpPr>
            <p:spPr bwMode="auto">
              <a:xfrm flipV="1">
                <a:off x="3120" y="480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01" name="Text Box 53"/>
              <p:cNvSpPr txBox="1">
                <a:spLocks noChangeArrowheads="1"/>
              </p:cNvSpPr>
              <p:nvPr/>
            </p:nvSpPr>
            <p:spPr bwMode="auto">
              <a:xfrm>
                <a:off x="3168" y="3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702" name="Text Box 54"/>
              <p:cNvSpPr txBox="1">
                <a:spLocks noChangeArrowheads="1"/>
              </p:cNvSpPr>
              <p:nvPr/>
            </p:nvSpPr>
            <p:spPr bwMode="auto">
              <a:xfrm>
                <a:off x="3216" y="3360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7703" name="Group 55"/>
            <p:cNvGrpSpPr>
              <a:grpSpLocks/>
            </p:cNvGrpSpPr>
            <p:nvPr/>
          </p:nvGrpSpPr>
          <p:grpSpPr bwMode="auto">
            <a:xfrm>
              <a:off x="3072" y="822"/>
              <a:ext cx="912" cy="2355"/>
              <a:chOff x="3072" y="816"/>
              <a:chExt cx="912" cy="2355"/>
            </a:xfrm>
          </p:grpSpPr>
          <p:sp>
            <p:nvSpPr>
              <p:cNvPr id="27704" name="Oval 56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40-15</a:t>
                </a:r>
              </a:p>
            </p:txBody>
          </p:sp>
          <p:sp>
            <p:nvSpPr>
              <p:cNvPr id="27705" name="Oval 57"/>
              <p:cNvSpPr>
                <a:spLocks noChangeArrowheads="1"/>
              </p:cNvSpPr>
              <p:nvPr/>
            </p:nvSpPr>
            <p:spPr bwMode="auto">
              <a:xfrm>
                <a:off x="3504" y="268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15-40</a:t>
                </a:r>
              </a:p>
            </p:txBody>
          </p:sp>
          <p:sp>
            <p:nvSpPr>
              <p:cNvPr id="27706" name="Oval 58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30-all</a:t>
                </a:r>
              </a:p>
            </p:txBody>
          </p:sp>
          <p:sp>
            <p:nvSpPr>
              <p:cNvPr id="27707" name="Line 59"/>
              <p:cNvSpPr>
                <a:spLocks noChangeShapeType="1"/>
              </p:cNvSpPr>
              <p:nvPr/>
            </p:nvSpPr>
            <p:spPr bwMode="auto">
              <a:xfrm>
                <a:off x="3120" y="81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08" name="Line 60"/>
              <p:cNvSpPr>
                <a:spLocks noChangeShapeType="1"/>
              </p:cNvSpPr>
              <p:nvPr/>
            </p:nvSpPr>
            <p:spPr bwMode="auto">
              <a:xfrm flipV="1">
                <a:off x="3072" y="1344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09" name="Line 61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10" name="Line 62"/>
              <p:cNvSpPr>
                <a:spLocks noChangeShapeType="1"/>
              </p:cNvSpPr>
              <p:nvPr/>
            </p:nvSpPr>
            <p:spPr bwMode="auto">
              <a:xfrm flipV="1">
                <a:off x="3072" y="2112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11" name="Line 63"/>
              <p:cNvSpPr>
                <a:spLocks noChangeShapeType="1"/>
              </p:cNvSpPr>
              <p:nvPr/>
            </p:nvSpPr>
            <p:spPr bwMode="auto">
              <a:xfrm>
                <a:off x="3072" y="2544"/>
                <a:ext cx="52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12" name="Line 64"/>
              <p:cNvSpPr>
                <a:spLocks noChangeShapeType="1"/>
              </p:cNvSpPr>
              <p:nvPr/>
            </p:nvSpPr>
            <p:spPr bwMode="auto">
              <a:xfrm flipV="1">
                <a:off x="3168" y="2928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13" name="Text Box 65"/>
              <p:cNvSpPr txBox="1">
                <a:spLocks noChangeArrowheads="1"/>
              </p:cNvSpPr>
              <p:nvPr/>
            </p:nvSpPr>
            <p:spPr bwMode="auto">
              <a:xfrm>
                <a:off x="3216" y="2880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714" name="Text Box 66"/>
              <p:cNvSpPr txBox="1">
                <a:spLocks noChangeArrowheads="1"/>
              </p:cNvSpPr>
              <p:nvPr/>
            </p:nvSpPr>
            <p:spPr bwMode="auto">
              <a:xfrm>
                <a:off x="316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715" name="Text Box 67"/>
              <p:cNvSpPr txBox="1">
                <a:spLocks noChangeArrowheads="1"/>
              </p:cNvSpPr>
              <p:nvPr/>
            </p:nvSpPr>
            <p:spPr bwMode="auto">
              <a:xfrm>
                <a:off x="3168" y="1247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716" name="Text Box 68"/>
              <p:cNvSpPr txBox="1">
                <a:spLocks noChangeArrowheads="1"/>
              </p:cNvSpPr>
              <p:nvPr/>
            </p:nvSpPr>
            <p:spPr bwMode="auto">
              <a:xfrm>
                <a:off x="3216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7717" name="Text Box 69"/>
              <p:cNvSpPr txBox="1">
                <a:spLocks noChangeArrowheads="1"/>
              </p:cNvSpPr>
              <p:nvPr/>
            </p:nvSpPr>
            <p:spPr bwMode="auto">
              <a:xfrm>
                <a:off x="316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7718" name="Text Box 70"/>
              <p:cNvSpPr txBox="1">
                <a:spLocks noChangeArrowheads="1"/>
              </p:cNvSpPr>
              <p:nvPr/>
            </p:nvSpPr>
            <p:spPr bwMode="auto">
              <a:xfrm>
                <a:off x="3168" y="911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7719" name="Group 71"/>
            <p:cNvGrpSpPr>
              <a:grpSpLocks/>
            </p:cNvGrpSpPr>
            <p:nvPr/>
          </p:nvGrpSpPr>
          <p:grpSpPr bwMode="auto">
            <a:xfrm>
              <a:off x="3600" y="630"/>
              <a:ext cx="1152" cy="2784"/>
              <a:chOff x="3600" y="624"/>
              <a:chExt cx="1152" cy="2784"/>
            </a:xfrm>
          </p:grpSpPr>
          <p:sp>
            <p:nvSpPr>
              <p:cNvPr id="27720" name="Oval 7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30-40</a:t>
                </a:r>
              </a:p>
            </p:txBody>
          </p:sp>
          <p:sp>
            <p:nvSpPr>
              <p:cNvPr id="27721" name="Oval 73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40-30</a:t>
                </a:r>
              </a:p>
            </p:txBody>
          </p:sp>
          <p:sp>
            <p:nvSpPr>
              <p:cNvPr id="27722" name="Line 74"/>
              <p:cNvSpPr>
                <a:spLocks noChangeShapeType="1"/>
              </p:cNvSpPr>
              <p:nvPr/>
            </p:nvSpPr>
            <p:spPr bwMode="auto">
              <a:xfrm flipV="1">
                <a:off x="3744" y="624"/>
                <a:ext cx="9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23" name="Line 7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24" name="Line 76"/>
              <p:cNvSpPr>
                <a:spLocks noChangeShapeType="1"/>
              </p:cNvSpPr>
              <p:nvPr/>
            </p:nvSpPr>
            <p:spPr bwMode="auto">
              <a:xfrm>
                <a:off x="3936" y="134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25" name="Line 77"/>
              <p:cNvSpPr>
                <a:spLocks noChangeShapeType="1"/>
              </p:cNvSpPr>
              <p:nvPr/>
            </p:nvSpPr>
            <p:spPr bwMode="auto">
              <a:xfrm flipV="1">
                <a:off x="3936" y="168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26" name="Line 78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27" name="Line 79"/>
              <p:cNvSpPr>
                <a:spLocks noChangeShapeType="1"/>
              </p:cNvSpPr>
              <p:nvPr/>
            </p:nvSpPr>
            <p:spPr bwMode="auto">
              <a:xfrm flipV="1">
                <a:off x="3936" y="2496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28" name="Text Box 80"/>
              <p:cNvSpPr txBox="1">
                <a:spLocks noChangeArrowheads="1"/>
              </p:cNvSpPr>
              <p:nvPr/>
            </p:nvSpPr>
            <p:spPr bwMode="auto">
              <a:xfrm>
                <a:off x="4032" y="2400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729" name="Text Box 81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730" name="Text Box 82"/>
              <p:cNvSpPr txBox="1">
                <a:spLocks noChangeArrowheads="1"/>
              </p:cNvSpPr>
              <p:nvPr/>
            </p:nvSpPr>
            <p:spPr bwMode="auto">
              <a:xfrm>
                <a:off x="3600" y="768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731" name="Text Box 83"/>
              <p:cNvSpPr txBox="1">
                <a:spLocks noChangeArrowheads="1"/>
              </p:cNvSpPr>
              <p:nvPr/>
            </p:nvSpPr>
            <p:spPr bwMode="auto">
              <a:xfrm>
                <a:off x="3600" y="3072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7732" name="Text Box 84"/>
              <p:cNvSpPr txBox="1">
                <a:spLocks noChangeArrowheads="1"/>
              </p:cNvSpPr>
              <p:nvPr/>
            </p:nvSpPr>
            <p:spPr bwMode="auto">
              <a:xfrm>
                <a:off x="4032" y="196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7733" name="Text Box 85"/>
              <p:cNvSpPr txBox="1">
                <a:spLocks noChangeArrowheads="1"/>
              </p:cNvSpPr>
              <p:nvPr/>
            </p:nvSpPr>
            <p:spPr bwMode="auto">
              <a:xfrm>
                <a:off x="4032" y="1153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7734" name="Group 86"/>
            <p:cNvGrpSpPr>
              <a:grpSpLocks/>
            </p:cNvGrpSpPr>
            <p:nvPr/>
          </p:nvGrpSpPr>
          <p:grpSpPr bwMode="auto">
            <a:xfrm>
              <a:off x="4032" y="582"/>
              <a:ext cx="1440" cy="2880"/>
              <a:chOff x="4032" y="576"/>
              <a:chExt cx="1440" cy="2880"/>
            </a:xfrm>
          </p:grpSpPr>
          <p:sp>
            <p:nvSpPr>
              <p:cNvPr id="27735" name="Oval 87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deuce</a:t>
                </a:r>
              </a:p>
            </p:txBody>
          </p:sp>
          <p:sp>
            <p:nvSpPr>
              <p:cNvPr id="27736" name="Line 88"/>
              <p:cNvSpPr>
                <a:spLocks noChangeShapeType="1"/>
              </p:cNvSpPr>
              <p:nvPr/>
            </p:nvSpPr>
            <p:spPr bwMode="auto">
              <a:xfrm flipH="1" flipV="1">
                <a:off x="4032" y="576"/>
                <a:ext cx="48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37" name="Line 89"/>
              <p:cNvSpPr>
                <a:spLocks noChangeShapeType="1"/>
              </p:cNvSpPr>
              <p:nvPr/>
            </p:nvSpPr>
            <p:spPr bwMode="auto">
              <a:xfrm>
                <a:off x="4704" y="1680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38" name="Line 90"/>
              <p:cNvSpPr>
                <a:spLocks noChangeShapeType="1"/>
              </p:cNvSpPr>
              <p:nvPr/>
            </p:nvSpPr>
            <p:spPr bwMode="auto">
              <a:xfrm flipV="1">
                <a:off x="4704" y="21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39" name="Line 91"/>
              <p:cNvSpPr>
                <a:spLocks noChangeShapeType="1"/>
              </p:cNvSpPr>
              <p:nvPr/>
            </p:nvSpPr>
            <p:spPr bwMode="auto">
              <a:xfrm flipH="1">
                <a:off x="4032" y="2544"/>
                <a:ext cx="48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40" name="Text Box 92"/>
              <p:cNvSpPr txBox="1">
                <a:spLocks noChangeArrowheads="1"/>
              </p:cNvSpPr>
              <p:nvPr/>
            </p:nvSpPr>
            <p:spPr bwMode="auto">
              <a:xfrm>
                <a:off x="4752" y="2016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741" name="Text Box 93"/>
              <p:cNvSpPr txBox="1">
                <a:spLocks noChangeArrowheads="1"/>
              </p:cNvSpPr>
              <p:nvPr/>
            </p:nvSpPr>
            <p:spPr bwMode="auto">
              <a:xfrm>
                <a:off x="4128" y="91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742" name="Text Box 94"/>
              <p:cNvSpPr txBox="1">
                <a:spLocks noChangeArrowheads="1"/>
              </p:cNvSpPr>
              <p:nvPr/>
            </p:nvSpPr>
            <p:spPr bwMode="auto">
              <a:xfrm>
                <a:off x="4752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7743" name="Text Box 95"/>
              <p:cNvSpPr txBox="1">
                <a:spLocks noChangeArrowheads="1"/>
              </p:cNvSpPr>
              <p:nvPr/>
            </p:nvSpPr>
            <p:spPr bwMode="auto">
              <a:xfrm>
                <a:off x="4128" y="283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7744" name="Group 96"/>
            <p:cNvGrpSpPr>
              <a:grpSpLocks/>
            </p:cNvGrpSpPr>
            <p:nvPr/>
          </p:nvGrpSpPr>
          <p:grpSpPr bwMode="auto">
            <a:xfrm>
              <a:off x="4752" y="774"/>
              <a:ext cx="480" cy="2496"/>
              <a:chOff x="4752" y="768"/>
              <a:chExt cx="480" cy="2496"/>
            </a:xfrm>
          </p:grpSpPr>
          <p:sp>
            <p:nvSpPr>
              <p:cNvPr id="27745" name="Oval 97"/>
              <p:cNvSpPr>
                <a:spLocks noChangeArrowheads="1"/>
              </p:cNvSpPr>
              <p:nvPr/>
            </p:nvSpPr>
            <p:spPr bwMode="auto">
              <a:xfrm>
                <a:off x="4752" y="297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Ad-out</a:t>
                </a:r>
              </a:p>
            </p:txBody>
          </p:sp>
          <p:sp>
            <p:nvSpPr>
              <p:cNvPr id="27746" name="Oval 98"/>
              <p:cNvSpPr>
                <a:spLocks noChangeArrowheads="1"/>
              </p:cNvSpPr>
              <p:nvPr/>
            </p:nvSpPr>
            <p:spPr bwMode="auto">
              <a:xfrm>
                <a:off x="4752" y="76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Ad-in</a:t>
                </a:r>
              </a:p>
            </p:txBody>
          </p:sp>
          <p:sp>
            <p:nvSpPr>
              <p:cNvPr id="27747" name="Line 99"/>
              <p:cNvSpPr>
                <a:spLocks noChangeShapeType="1"/>
              </p:cNvSpPr>
              <p:nvPr/>
            </p:nvSpPr>
            <p:spPr bwMode="auto">
              <a:xfrm flipH="1" flipV="1">
                <a:off x="4992" y="1056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48" name="Line 100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49" name="Text Box 101"/>
              <p:cNvSpPr txBox="1">
                <a:spLocks noChangeArrowheads="1"/>
              </p:cNvSpPr>
              <p:nvPr/>
            </p:nvSpPr>
            <p:spPr bwMode="auto">
              <a:xfrm>
                <a:off x="4992" y="13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750" name="Text Box 102"/>
              <p:cNvSpPr txBox="1">
                <a:spLocks noChangeArrowheads="1"/>
              </p:cNvSpPr>
              <p:nvPr/>
            </p:nvSpPr>
            <p:spPr bwMode="auto">
              <a:xfrm>
                <a:off x="4944" y="2448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7751" name="Group 103"/>
            <p:cNvGrpSpPr>
              <a:grpSpLocks/>
            </p:cNvGrpSpPr>
            <p:nvPr/>
          </p:nvGrpSpPr>
          <p:grpSpPr bwMode="auto">
            <a:xfrm>
              <a:off x="4176" y="384"/>
              <a:ext cx="1394" cy="3270"/>
              <a:chOff x="4176" y="378"/>
              <a:chExt cx="1394" cy="3270"/>
            </a:xfrm>
          </p:grpSpPr>
          <p:sp>
            <p:nvSpPr>
              <p:cNvPr id="27752" name="Text Box 104"/>
              <p:cNvSpPr txBox="1">
                <a:spLocks noChangeArrowheads="1"/>
              </p:cNvSpPr>
              <p:nvPr/>
            </p:nvSpPr>
            <p:spPr bwMode="auto">
              <a:xfrm>
                <a:off x="5328" y="25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753" name="Text Box 105"/>
              <p:cNvSpPr txBox="1">
                <a:spLocks noChangeArrowheads="1"/>
              </p:cNvSpPr>
              <p:nvPr/>
            </p:nvSpPr>
            <p:spPr bwMode="auto">
              <a:xfrm>
                <a:off x="5376" y="1296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7754" name="Line 106"/>
              <p:cNvSpPr>
                <a:spLocks noChangeShapeType="1"/>
              </p:cNvSpPr>
              <p:nvPr/>
            </p:nvSpPr>
            <p:spPr bwMode="auto">
              <a:xfrm flipH="1" flipV="1">
                <a:off x="4176" y="378"/>
                <a:ext cx="62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755" name="Line 107"/>
              <p:cNvSpPr>
                <a:spLocks noChangeShapeType="1"/>
              </p:cNvSpPr>
              <p:nvPr/>
            </p:nvSpPr>
            <p:spPr bwMode="auto">
              <a:xfrm flipH="1">
                <a:off x="4176" y="3216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cxnSp>
            <p:nvCxnSpPr>
              <p:cNvPr id="27756" name="AutoShape 108"/>
              <p:cNvCxnSpPr>
                <a:cxnSpLocks noChangeShapeType="1"/>
              </p:cNvCxnSpPr>
              <p:nvPr/>
            </p:nvCxnSpPr>
            <p:spPr bwMode="auto">
              <a:xfrm flipV="1">
                <a:off x="5232" y="2112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757" name="AutoShape 109"/>
              <p:cNvCxnSpPr>
                <a:cxnSpLocks noChangeShapeType="1"/>
              </p:cNvCxnSpPr>
              <p:nvPr/>
            </p:nvCxnSpPr>
            <p:spPr bwMode="auto">
              <a:xfrm>
                <a:off x="5232" y="906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7758" name="Text Box 110"/>
              <p:cNvSpPr txBox="1">
                <a:spLocks noChangeArrowheads="1"/>
              </p:cNvSpPr>
              <p:nvPr/>
            </p:nvSpPr>
            <p:spPr bwMode="auto">
              <a:xfrm>
                <a:off x="4416" y="576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7759" name="Text Box 111"/>
              <p:cNvSpPr txBox="1">
                <a:spLocks noChangeArrowheads="1"/>
              </p:cNvSpPr>
              <p:nvPr/>
            </p:nvSpPr>
            <p:spPr bwMode="auto">
              <a:xfrm>
                <a:off x="4368" y="3264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</p:grpSp>
      <p:sp>
        <p:nvSpPr>
          <p:cNvPr id="27760" name="Text Box 112"/>
          <p:cNvSpPr txBox="1">
            <a:spLocks noChangeArrowheads="1"/>
          </p:cNvSpPr>
          <p:nvPr/>
        </p:nvSpPr>
        <p:spPr bwMode="auto">
          <a:xfrm>
            <a:off x="441325" y="1938338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charset="0"/>
                <a:ea typeface="ＭＳ Ｐゴシック" charset="0"/>
              </a:rPr>
              <a:t>s o s o s o s o s o s s</a:t>
            </a:r>
          </a:p>
        </p:txBody>
      </p:sp>
      <p:sp>
        <p:nvSpPr>
          <p:cNvPr id="27761" name="Line 113"/>
          <p:cNvSpPr>
            <a:spLocks noChangeShapeType="1"/>
          </p:cNvSpPr>
          <p:nvPr/>
        </p:nvSpPr>
        <p:spPr bwMode="auto">
          <a:xfrm flipV="1">
            <a:off x="2895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7762" name="Text Box 114"/>
          <p:cNvSpPr txBox="1">
            <a:spLocks noChangeArrowheads="1"/>
          </p:cNvSpPr>
          <p:nvPr/>
        </p:nvSpPr>
        <p:spPr bwMode="auto">
          <a:xfrm>
            <a:off x="8458200" y="38862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3366"/>
                </a:solidFill>
                <a:latin typeface="Tahoma" charset="0"/>
                <a:ea typeface="ＭＳ Ｐゴシック" charset="0"/>
              </a:rPr>
              <a:t>*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Processing a String</a:t>
            </a:r>
          </a:p>
        </p:txBody>
      </p:sp>
      <p:sp>
        <p:nvSpPr>
          <p:cNvPr id="1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80F2-FF77-9142-894C-3D1BDDEB4817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301625" y="2133600"/>
            <a:ext cx="8842375" cy="4724400"/>
            <a:chOff x="0" y="150"/>
            <a:chExt cx="5570" cy="3744"/>
          </a:xfrm>
        </p:grpSpPr>
        <p:sp>
          <p:nvSpPr>
            <p:cNvPr id="28676" name="Oval 4"/>
            <p:cNvSpPr>
              <a:spLocks noChangeArrowheads="1"/>
            </p:cNvSpPr>
            <p:nvPr/>
          </p:nvSpPr>
          <p:spPr bwMode="auto">
            <a:xfrm>
              <a:off x="288" y="1878"/>
              <a:ext cx="38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Love</a:t>
              </a:r>
            </a:p>
          </p:txBody>
        </p:sp>
        <p:grpSp>
          <p:nvGrpSpPr>
            <p:cNvPr id="28677" name="Group 5"/>
            <p:cNvGrpSpPr>
              <a:grpSpLocks/>
            </p:cNvGrpSpPr>
            <p:nvPr/>
          </p:nvGrpSpPr>
          <p:grpSpPr bwMode="auto">
            <a:xfrm>
              <a:off x="0" y="1398"/>
              <a:ext cx="420" cy="528"/>
              <a:chOff x="0" y="1392"/>
              <a:chExt cx="420" cy="528"/>
            </a:xfrm>
          </p:grpSpPr>
          <p:sp>
            <p:nvSpPr>
              <p:cNvPr id="28678" name="Text Box 6"/>
              <p:cNvSpPr txBox="1">
                <a:spLocks noChangeArrowheads="1"/>
              </p:cNvSpPr>
              <p:nvPr/>
            </p:nvSpPr>
            <p:spPr bwMode="auto">
              <a:xfrm>
                <a:off x="0" y="1392"/>
                <a:ext cx="42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Start</a:t>
                </a:r>
              </a:p>
            </p:txBody>
          </p:sp>
          <p:sp>
            <p:nvSpPr>
              <p:cNvPr id="28679" name="Line 7"/>
              <p:cNvSpPr>
                <a:spLocks noChangeShapeType="1"/>
              </p:cNvSpPr>
              <p:nvPr/>
            </p:nvSpPr>
            <p:spPr bwMode="auto">
              <a:xfrm>
                <a:off x="202" y="1680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8680" name="Group 8"/>
            <p:cNvGrpSpPr>
              <a:grpSpLocks/>
            </p:cNvGrpSpPr>
            <p:nvPr/>
          </p:nvGrpSpPr>
          <p:grpSpPr bwMode="auto">
            <a:xfrm>
              <a:off x="528" y="1398"/>
              <a:ext cx="864" cy="1248"/>
              <a:chOff x="528" y="1392"/>
              <a:chExt cx="864" cy="1248"/>
            </a:xfrm>
          </p:grpSpPr>
          <p:sp>
            <p:nvSpPr>
              <p:cNvPr id="28681" name="Oval 9"/>
              <p:cNvSpPr>
                <a:spLocks noChangeArrowheads="1"/>
              </p:cNvSpPr>
              <p:nvPr/>
            </p:nvSpPr>
            <p:spPr bwMode="auto">
              <a:xfrm>
                <a:off x="720" y="2352"/>
                <a:ext cx="672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Love-15</a:t>
                </a:r>
              </a:p>
            </p:txBody>
          </p:sp>
          <p:sp>
            <p:nvSpPr>
              <p:cNvPr id="28682" name="Oval 1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15-Love</a:t>
                </a:r>
              </a:p>
            </p:txBody>
          </p:sp>
          <p:sp>
            <p:nvSpPr>
              <p:cNvPr id="28683" name="Line 11"/>
              <p:cNvSpPr>
                <a:spLocks noChangeShapeType="1"/>
              </p:cNvSpPr>
              <p:nvPr/>
            </p:nvSpPr>
            <p:spPr bwMode="auto">
              <a:xfrm flipV="1">
                <a:off x="576" y="1632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84" name="Line 12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85" name="Text Box 13"/>
              <p:cNvSpPr txBox="1">
                <a:spLocks noChangeArrowheads="1"/>
              </p:cNvSpPr>
              <p:nvPr/>
            </p:nvSpPr>
            <p:spPr bwMode="auto">
              <a:xfrm>
                <a:off x="528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686" name="Text Box 14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8687" name="Group 15"/>
            <p:cNvGrpSpPr>
              <a:grpSpLocks/>
            </p:cNvGrpSpPr>
            <p:nvPr/>
          </p:nvGrpSpPr>
          <p:grpSpPr bwMode="auto">
            <a:xfrm>
              <a:off x="1344" y="966"/>
              <a:ext cx="1008" cy="2016"/>
              <a:chOff x="1344" y="960"/>
              <a:chExt cx="1008" cy="2016"/>
            </a:xfrm>
          </p:grpSpPr>
          <p:sp>
            <p:nvSpPr>
              <p:cNvPr id="28688" name="Oval 16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Love-30</a:t>
                </a:r>
              </a:p>
            </p:txBody>
          </p:sp>
          <p:sp>
            <p:nvSpPr>
              <p:cNvPr id="28689" name="Oval 17"/>
              <p:cNvSpPr>
                <a:spLocks noChangeArrowheads="1"/>
              </p:cNvSpPr>
              <p:nvPr/>
            </p:nvSpPr>
            <p:spPr bwMode="auto">
              <a:xfrm>
                <a:off x="1776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15-all</a:t>
                </a:r>
              </a:p>
            </p:txBody>
          </p:sp>
          <p:sp>
            <p:nvSpPr>
              <p:cNvPr id="28690" name="Oval 18"/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30-Love</a:t>
                </a:r>
              </a:p>
            </p:txBody>
          </p:sp>
          <p:sp>
            <p:nvSpPr>
              <p:cNvPr id="28691" name="Line 19"/>
              <p:cNvSpPr>
                <a:spLocks noChangeShapeType="1"/>
              </p:cNvSpPr>
              <p:nvPr/>
            </p:nvSpPr>
            <p:spPr bwMode="auto">
              <a:xfrm flipV="1">
                <a:off x="1344" y="120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92" name="Line 20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52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93" name="Line 21"/>
              <p:cNvSpPr>
                <a:spLocks noChangeShapeType="1"/>
              </p:cNvSpPr>
              <p:nvPr/>
            </p:nvSpPr>
            <p:spPr bwMode="auto">
              <a:xfrm flipV="1">
                <a:off x="1344" y="2112"/>
                <a:ext cx="52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94" name="Line 22"/>
              <p:cNvSpPr>
                <a:spLocks noChangeShapeType="1"/>
              </p:cNvSpPr>
              <p:nvPr/>
            </p:nvSpPr>
            <p:spPr bwMode="auto">
              <a:xfrm>
                <a:off x="1344" y="2592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695" name="Text Box 23"/>
              <p:cNvSpPr txBox="1">
                <a:spLocks noChangeArrowheads="1"/>
              </p:cNvSpPr>
              <p:nvPr/>
            </p:nvSpPr>
            <p:spPr bwMode="auto">
              <a:xfrm>
                <a:off x="148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696" name="Text Box 24"/>
              <p:cNvSpPr txBox="1">
                <a:spLocks noChangeArrowheads="1"/>
              </p:cNvSpPr>
              <p:nvPr/>
            </p:nvSpPr>
            <p:spPr bwMode="auto">
              <a:xfrm>
                <a:off x="1392" y="1153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697" name="Text Box 25"/>
              <p:cNvSpPr txBox="1">
                <a:spLocks noChangeArrowheads="1"/>
              </p:cNvSpPr>
              <p:nvPr/>
            </p:nvSpPr>
            <p:spPr bwMode="auto">
              <a:xfrm>
                <a:off x="148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8698" name="Text Box 26"/>
              <p:cNvSpPr txBox="1">
                <a:spLocks noChangeArrowheads="1"/>
              </p:cNvSpPr>
              <p:nvPr/>
            </p:nvSpPr>
            <p:spPr bwMode="auto">
              <a:xfrm>
                <a:off x="1392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8699" name="Group 27"/>
            <p:cNvGrpSpPr>
              <a:grpSpLocks/>
            </p:cNvGrpSpPr>
            <p:nvPr/>
          </p:nvGrpSpPr>
          <p:grpSpPr bwMode="auto">
            <a:xfrm>
              <a:off x="2208" y="582"/>
              <a:ext cx="1008" cy="2784"/>
              <a:chOff x="2208" y="576"/>
              <a:chExt cx="1008" cy="2784"/>
            </a:xfrm>
          </p:grpSpPr>
          <p:sp>
            <p:nvSpPr>
              <p:cNvPr id="28700" name="Oval 28"/>
              <p:cNvSpPr>
                <a:spLocks noChangeArrowheads="1"/>
              </p:cNvSpPr>
              <p:nvPr/>
            </p:nvSpPr>
            <p:spPr bwMode="auto">
              <a:xfrm>
                <a:off x="2592" y="307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Love-40</a:t>
                </a:r>
              </a:p>
            </p:txBody>
          </p:sp>
          <p:sp>
            <p:nvSpPr>
              <p:cNvPr id="28701" name="Oval 29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15-30</a:t>
                </a:r>
              </a:p>
            </p:txBody>
          </p:sp>
          <p:sp>
            <p:nvSpPr>
              <p:cNvPr id="28702" name="Oval 30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30-15</a:t>
                </a:r>
              </a:p>
            </p:txBody>
          </p:sp>
          <p:sp>
            <p:nvSpPr>
              <p:cNvPr id="28703" name="Oval 31"/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576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40-Love</a:t>
                </a:r>
              </a:p>
            </p:txBody>
          </p:sp>
          <p:sp>
            <p:nvSpPr>
              <p:cNvPr id="28704" name="Line 32"/>
              <p:cNvSpPr>
                <a:spLocks noChangeShapeType="1"/>
              </p:cNvSpPr>
              <p:nvPr/>
            </p:nvSpPr>
            <p:spPr bwMode="auto">
              <a:xfrm flipV="1">
                <a:off x="2256" y="816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05" name="Line 33"/>
              <p:cNvSpPr>
                <a:spLocks noChangeShapeType="1"/>
              </p:cNvSpPr>
              <p:nvPr/>
            </p:nvSpPr>
            <p:spPr bwMode="auto">
              <a:xfrm>
                <a:off x="2256" y="120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06" name="Line 34"/>
              <p:cNvSpPr>
                <a:spLocks noChangeShapeType="1"/>
              </p:cNvSpPr>
              <p:nvPr/>
            </p:nvSpPr>
            <p:spPr bwMode="auto">
              <a:xfrm flipV="1">
                <a:off x="2208" y="1680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07" name="Line 35"/>
              <p:cNvSpPr>
                <a:spLocks noChangeShapeType="1"/>
              </p:cNvSpPr>
              <p:nvPr/>
            </p:nvSpPr>
            <p:spPr bwMode="auto">
              <a:xfrm>
                <a:off x="2208" y="2112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08" name="Line 36"/>
              <p:cNvSpPr>
                <a:spLocks noChangeShapeType="1"/>
              </p:cNvSpPr>
              <p:nvPr/>
            </p:nvSpPr>
            <p:spPr bwMode="auto">
              <a:xfrm flipV="1">
                <a:off x="2304" y="254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09" name="Line 37"/>
              <p:cNvSpPr>
                <a:spLocks noChangeShapeType="1"/>
              </p:cNvSpPr>
              <p:nvPr/>
            </p:nvSpPr>
            <p:spPr bwMode="auto">
              <a:xfrm>
                <a:off x="2304" y="2928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10" name="Text Box 38"/>
              <p:cNvSpPr txBox="1">
                <a:spLocks noChangeArrowheads="1"/>
              </p:cNvSpPr>
              <p:nvPr/>
            </p:nvSpPr>
            <p:spPr bwMode="auto">
              <a:xfrm>
                <a:off x="2304" y="2495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711" name="Text Box 39"/>
              <p:cNvSpPr txBox="1">
                <a:spLocks noChangeArrowheads="1"/>
              </p:cNvSpPr>
              <p:nvPr/>
            </p:nvSpPr>
            <p:spPr bwMode="auto">
              <a:xfrm>
                <a:off x="2304" y="163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712" name="Text Box 40"/>
              <p:cNvSpPr txBox="1">
                <a:spLocks noChangeArrowheads="1"/>
              </p:cNvSpPr>
              <p:nvPr/>
            </p:nvSpPr>
            <p:spPr bwMode="auto">
              <a:xfrm>
                <a:off x="2304" y="719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713" name="Text Box 41"/>
              <p:cNvSpPr txBox="1">
                <a:spLocks noChangeArrowheads="1"/>
              </p:cNvSpPr>
              <p:nvPr/>
            </p:nvSpPr>
            <p:spPr bwMode="auto">
              <a:xfrm>
                <a:off x="2304" y="29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8714" name="Text Box 42"/>
              <p:cNvSpPr txBox="1">
                <a:spLocks noChangeArrowheads="1"/>
              </p:cNvSpPr>
              <p:nvPr/>
            </p:nvSpPr>
            <p:spPr bwMode="auto">
              <a:xfrm>
                <a:off x="2304" y="2159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8715" name="Text Box 43"/>
              <p:cNvSpPr txBox="1">
                <a:spLocks noChangeArrowheads="1"/>
              </p:cNvSpPr>
              <p:nvPr/>
            </p:nvSpPr>
            <p:spPr bwMode="auto">
              <a:xfrm>
                <a:off x="2304" y="1295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8716" name="Group 44"/>
            <p:cNvGrpSpPr>
              <a:grpSpLocks/>
            </p:cNvGrpSpPr>
            <p:nvPr/>
          </p:nvGrpSpPr>
          <p:grpSpPr bwMode="auto">
            <a:xfrm>
              <a:off x="3120" y="150"/>
              <a:ext cx="1056" cy="3744"/>
              <a:chOff x="3120" y="144"/>
              <a:chExt cx="1056" cy="3744"/>
            </a:xfrm>
          </p:grpSpPr>
          <p:grpSp>
            <p:nvGrpSpPr>
              <p:cNvPr id="28717" name="Group 45"/>
              <p:cNvGrpSpPr>
                <a:grpSpLocks/>
              </p:cNvGrpSpPr>
              <p:nvPr/>
            </p:nvGrpSpPr>
            <p:grpSpPr bwMode="auto">
              <a:xfrm>
                <a:off x="3504" y="144"/>
                <a:ext cx="672" cy="480"/>
                <a:chOff x="4128" y="864"/>
                <a:chExt cx="672" cy="480"/>
              </a:xfrm>
            </p:grpSpPr>
            <p:sp>
              <p:nvSpPr>
                <p:cNvPr id="28718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912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Server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8719" name="Oval 47"/>
                <p:cNvSpPr>
                  <a:spLocks noChangeArrowheads="1"/>
                </p:cNvSpPr>
                <p:nvPr/>
              </p:nvSpPr>
              <p:spPr bwMode="auto">
                <a:xfrm>
                  <a:off x="4128" y="864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8720" name="Group 48"/>
              <p:cNvGrpSpPr>
                <a:grpSpLocks/>
              </p:cNvGrpSpPr>
              <p:nvPr/>
            </p:nvGrpSpPr>
            <p:grpSpPr bwMode="auto">
              <a:xfrm>
                <a:off x="3504" y="3408"/>
                <a:ext cx="672" cy="480"/>
                <a:chOff x="4032" y="2400"/>
                <a:chExt cx="672" cy="480"/>
              </a:xfrm>
            </p:grpSpPr>
            <p:sp>
              <p:nvSpPr>
                <p:cNvPr id="28721" name="Oval 49"/>
                <p:cNvSpPr>
                  <a:spLocks noChangeArrowheads="1"/>
                </p:cNvSpPr>
                <p:nvPr/>
              </p:nvSpPr>
              <p:spPr bwMode="auto">
                <a:xfrm>
                  <a:off x="4080" y="2448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Opp</a:t>
                  </a:r>
                  <a:r>
                    <a:rPr lang="ja-JP" alt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’</a:t>
                  </a: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nt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8722" name="Oval 50"/>
                <p:cNvSpPr>
                  <a:spLocks noChangeArrowheads="1"/>
                </p:cNvSpPr>
                <p:nvPr/>
              </p:nvSpPr>
              <p:spPr bwMode="auto">
                <a:xfrm>
                  <a:off x="4032" y="2400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8723" name="Line 51"/>
              <p:cNvSpPr>
                <a:spLocks noChangeShapeType="1"/>
              </p:cNvSpPr>
              <p:nvPr/>
            </p:nvSpPr>
            <p:spPr bwMode="auto">
              <a:xfrm>
                <a:off x="3168" y="33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24" name="Line 52"/>
              <p:cNvSpPr>
                <a:spLocks noChangeShapeType="1"/>
              </p:cNvSpPr>
              <p:nvPr/>
            </p:nvSpPr>
            <p:spPr bwMode="auto">
              <a:xfrm flipV="1">
                <a:off x="3120" y="480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25" name="Text Box 53"/>
              <p:cNvSpPr txBox="1">
                <a:spLocks noChangeArrowheads="1"/>
              </p:cNvSpPr>
              <p:nvPr/>
            </p:nvSpPr>
            <p:spPr bwMode="auto">
              <a:xfrm>
                <a:off x="3168" y="3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726" name="Text Box 54"/>
              <p:cNvSpPr txBox="1">
                <a:spLocks noChangeArrowheads="1"/>
              </p:cNvSpPr>
              <p:nvPr/>
            </p:nvSpPr>
            <p:spPr bwMode="auto">
              <a:xfrm>
                <a:off x="3216" y="3360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8727" name="Group 55"/>
            <p:cNvGrpSpPr>
              <a:grpSpLocks/>
            </p:cNvGrpSpPr>
            <p:nvPr/>
          </p:nvGrpSpPr>
          <p:grpSpPr bwMode="auto">
            <a:xfrm>
              <a:off x="3072" y="822"/>
              <a:ext cx="912" cy="2355"/>
              <a:chOff x="3072" y="816"/>
              <a:chExt cx="912" cy="2355"/>
            </a:xfrm>
          </p:grpSpPr>
          <p:sp>
            <p:nvSpPr>
              <p:cNvPr id="28728" name="Oval 56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40-15</a:t>
                </a:r>
              </a:p>
            </p:txBody>
          </p:sp>
          <p:sp>
            <p:nvSpPr>
              <p:cNvPr id="28729" name="Oval 57"/>
              <p:cNvSpPr>
                <a:spLocks noChangeArrowheads="1"/>
              </p:cNvSpPr>
              <p:nvPr/>
            </p:nvSpPr>
            <p:spPr bwMode="auto">
              <a:xfrm>
                <a:off x="3504" y="268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15-40</a:t>
                </a:r>
              </a:p>
            </p:txBody>
          </p:sp>
          <p:sp>
            <p:nvSpPr>
              <p:cNvPr id="28730" name="Oval 58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30-all</a:t>
                </a:r>
              </a:p>
            </p:txBody>
          </p:sp>
          <p:sp>
            <p:nvSpPr>
              <p:cNvPr id="28731" name="Line 59"/>
              <p:cNvSpPr>
                <a:spLocks noChangeShapeType="1"/>
              </p:cNvSpPr>
              <p:nvPr/>
            </p:nvSpPr>
            <p:spPr bwMode="auto">
              <a:xfrm>
                <a:off x="3120" y="81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32" name="Line 60"/>
              <p:cNvSpPr>
                <a:spLocks noChangeShapeType="1"/>
              </p:cNvSpPr>
              <p:nvPr/>
            </p:nvSpPr>
            <p:spPr bwMode="auto">
              <a:xfrm flipV="1">
                <a:off x="3072" y="1344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33" name="Line 61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34" name="Line 62"/>
              <p:cNvSpPr>
                <a:spLocks noChangeShapeType="1"/>
              </p:cNvSpPr>
              <p:nvPr/>
            </p:nvSpPr>
            <p:spPr bwMode="auto">
              <a:xfrm flipV="1">
                <a:off x="3072" y="2112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35" name="Line 63"/>
              <p:cNvSpPr>
                <a:spLocks noChangeShapeType="1"/>
              </p:cNvSpPr>
              <p:nvPr/>
            </p:nvSpPr>
            <p:spPr bwMode="auto">
              <a:xfrm>
                <a:off x="3072" y="2544"/>
                <a:ext cx="52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36" name="Line 64"/>
              <p:cNvSpPr>
                <a:spLocks noChangeShapeType="1"/>
              </p:cNvSpPr>
              <p:nvPr/>
            </p:nvSpPr>
            <p:spPr bwMode="auto">
              <a:xfrm flipV="1">
                <a:off x="3168" y="2928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37" name="Text Box 65"/>
              <p:cNvSpPr txBox="1">
                <a:spLocks noChangeArrowheads="1"/>
              </p:cNvSpPr>
              <p:nvPr/>
            </p:nvSpPr>
            <p:spPr bwMode="auto">
              <a:xfrm>
                <a:off x="3216" y="2880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738" name="Text Box 66"/>
              <p:cNvSpPr txBox="1">
                <a:spLocks noChangeArrowheads="1"/>
              </p:cNvSpPr>
              <p:nvPr/>
            </p:nvSpPr>
            <p:spPr bwMode="auto">
              <a:xfrm>
                <a:off x="316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739" name="Text Box 67"/>
              <p:cNvSpPr txBox="1">
                <a:spLocks noChangeArrowheads="1"/>
              </p:cNvSpPr>
              <p:nvPr/>
            </p:nvSpPr>
            <p:spPr bwMode="auto">
              <a:xfrm>
                <a:off x="3168" y="1247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740" name="Text Box 68"/>
              <p:cNvSpPr txBox="1">
                <a:spLocks noChangeArrowheads="1"/>
              </p:cNvSpPr>
              <p:nvPr/>
            </p:nvSpPr>
            <p:spPr bwMode="auto">
              <a:xfrm>
                <a:off x="3216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8741" name="Text Box 69"/>
              <p:cNvSpPr txBox="1">
                <a:spLocks noChangeArrowheads="1"/>
              </p:cNvSpPr>
              <p:nvPr/>
            </p:nvSpPr>
            <p:spPr bwMode="auto">
              <a:xfrm>
                <a:off x="316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8742" name="Text Box 70"/>
              <p:cNvSpPr txBox="1">
                <a:spLocks noChangeArrowheads="1"/>
              </p:cNvSpPr>
              <p:nvPr/>
            </p:nvSpPr>
            <p:spPr bwMode="auto">
              <a:xfrm>
                <a:off x="3168" y="911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8743" name="Group 71"/>
            <p:cNvGrpSpPr>
              <a:grpSpLocks/>
            </p:cNvGrpSpPr>
            <p:nvPr/>
          </p:nvGrpSpPr>
          <p:grpSpPr bwMode="auto">
            <a:xfrm>
              <a:off x="3600" y="630"/>
              <a:ext cx="1152" cy="2784"/>
              <a:chOff x="3600" y="624"/>
              <a:chExt cx="1152" cy="2784"/>
            </a:xfrm>
          </p:grpSpPr>
          <p:sp>
            <p:nvSpPr>
              <p:cNvPr id="28744" name="Oval 7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30-40</a:t>
                </a:r>
              </a:p>
            </p:txBody>
          </p:sp>
          <p:sp>
            <p:nvSpPr>
              <p:cNvPr id="28745" name="Oval 73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40-30</a:t>
                </a:r>
              </a:p>
            </p:txBody>
          </p:sp>
          <p:sp>
            <p:nvSpPr>
              <p:cNvPr id="28746" name="Line 74"/>
              <p:cNvSpPr>
                <a:spLocks noChangeShapeType="1"/>
              </p:cNvSpPr>
              <p:nvPr/>
            </p:nvSpPr>
            <p:spPr bwMode="auto">
              <a:xfrm flipV="1">
                <a:off x="3744" y="624"/>
                <a:ext cx="9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47" name="Line 7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48" name="Line 76"/>
              <p:cNvSpPr>
                <a:spLocks noChangeShapeType="1"/>
              </p:cNvSpPr>
              <p:nvPr/>
            </p:nvSpPr>
            <p:spPr bwMode="auto">
              <a:xfrm>
                <a:off x="3936" y="134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49" name="Line 77"/>
              <p:cNvSpPr>
                <a:spLocks noChangeShapeType="1"/>
              </p:cNvSpPr>
              <p:nvPr/>
            </p:nvSpPr>
            <p:spPr bwMode="auto">
              <a:xfrm flipV="1">
                <a:off x="3936" y="168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50" name="Line 78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51" name="Line 79"/>
              <p:cNvSpPr>
                <a:spLocks noChangeShapeType="1"/>
              </p:cNvSpPr>
              <p:nvPr/>
            </p:nvSpPr>
            <p:spPr bwMode="auto">
              <a:xfrm flipV="1">
                <a:off x="3936" y="2496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52" name="Text Box 80"/>
              <p:cNvSpPr txBox="1">
                <a:spLocks noChangeArrowheads="1"/>
              </p:cNvSpPr>
              <p:nvPr/>
            </p:nvSpPr>
            <p:spPr bwMode="auto">
              <a:xfrm>
                <a:off x="4032" y="2400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753" name="Text Box 81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754" name="Text Box 82"/>
              <p:cNvSpPr txBox="1">
                <a:spLocks noChangeArrowheads="1"/>
              </p:cNvSpPr>
              <p:nvPr/>
            </p:nvSpPr>
            <p:spPr bwMode="auto">
              <a:xfrm>
                <a:off x="3600" y="768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755" name="Text Box 83"/>
              <p:cNvSpPr txBox="1">
                <a:spLocks noChangeArrowheads="1"/>
              </p:cNvSpPr>
              <p:nvPr/>
            </p:nvSpPr>
            <p:spPr bwMode="auto">
              <a:xfrm>
                <a:off x="3600" y="3072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8756" name="Text Box 84"/>
              <p:cNvSpPr txBox="1">
                <a:spLocks noChangeArrowheads="1"/>
              </p:cNvSpPr>
              <p:nvPr/>
            </p:nvSpPr>
            <p:spPr bwMode="auto">
              <a:xfrm>
                <a:off x="4032" y="196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8757" name="Text Box 85"/>
              <p:cNvSpPr txBox="1">
                <a:spLocks noChangeArrowheads="1"/>
              </p:cNvSpPr>
              <p:nvPr/>
            </p:nvSpPr>
            <p:spPr bwMode="auto">
              <a:xfrm>
                <a:off x="4032" y="1153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8758" name="Group 86"/>
            <p:cNvGrpSpPr>
              <a:grpSpLocks/>
            </p:cNvGrpSpPr>
            <p:nvPr/>
          </p:nvGrpSpPr>
          <p:grpSpPr bwMode="auto">
            <a:xfrm>
              <a:off x="4032" y="582"/>
              <a:ext cx="1440" cy="2880"/>
              <a:chOff x="4032" y="576"/>
              <a:chExt cx="1440" cy="2880"/>
            </a:xfrm>
          </p:grpSpPr>
          <p:sp>
            <p:nvSpPr>
              <p:cNvPr id="28759" name="Oval 87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deuce</a:t>
                </a:r>
              </a:p>
            </p:txBody>
          </p:sp>
          <p:sp>
            <p:nvSpPr>
              <p:cNvPr id="28760" name="Line 88"/>
              <p:cNvSpPr>
                <a:spLocks noChangeShapeType="1"/>
              </p:cNvSpPr>
              <p:nvPr/>
            </p:nvSpPr>
            <p:spPr bwMode="auto">
              <a:xfrm flipH="1" flipV="1">
                <a:off x="4032" y="576"/>
                <a:ext cx="48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61" name="Line 89"/>
              <p:cNvSpPr>
                <a:spLocks noChangeShapeType="1"/>
              </p:cNvSpPr>
              <p:nvPr/>
            </p:nvSpPr>
            <p:spPr bwMode="auto">
              <a:xfrm>
                <a:off x="4704" y="1680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62" name="Line 90"/>
              <p:cNvSpPr>
                <a:spLocks noChangeShapeType="1"/>
              </p:cNvSpPr>
              <p:nvPr/>
            </p:nvSpPr>
            <p:spPr bwMode="auto">
              <a:xfrm flipV="1">
                <a:off x="4704" y="21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63" name="Line 91"/>
              <p:cNvSpPr>
                <a:spLocks noChangeShapeType="1"/>
              </p:cNvSpPr>
              <p:nvPr/>
            </p:nvSpPr>
            <p:spPr bwMode="auto">
              <a:xfrm flipH="1">
                <a:off x="4032" y="2544"/>
                <a:ext cx="48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64" name="Text Box 92"/>
              <p:cNvSpPr txBox="1">
                <a:spLocks noChangeArrowheads="1"/>
              </p:cNvSpPr>
              <p:nvPr/>
            </p:nvSpPr>
            <p:spPr bwMode="auto">
              <a:xfrm>
                <a:off x="4752" y="2016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765" name="Text Box 93"/>
              <p:cNvSpPr txBox="1">
                <a:spLocks noChangeArrowheads="1"/>
              </p:cNvSpPr>
              <p:nvPr/>
            </p:nvSpPr>
            <p:spPr bwMode="auto">
              <a:xfrm>
                <a:off x="4128" y="91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766" name="Text Box 94"/>
              <p:cNvSpPr txBox="1">
                <a:spLocks noChangeArrowheads="1"/>
              </p:cNvSpPr>
              <p:nvPr/>
            </p:nvSpPr>
            <p:spPr bwMode="auto">
              <a:xfrm>
                <a:off x="4752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8767" name="Text Box 95"/>
              <p:cNvSpPr txBox="1">
                <a:spLocks noChangeArrowheads="1"/>
              </p:cNvSpPr>
              <p:nvPr/>
            </p:nvSpPr>
            <p:spPr bwMode="auto">
              <a:xfrm>
                <a:off x="4128" y="283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8768" name="Group 96"/>
            <p:cNvGrpSpPr>
              <a:grpSpLocks/>
            </p:cNvGrpSpPr>
            <p:nvPr/>
          </p:nvGrpSpPr>
          <p:grpSpPr bwMode="auto">
            <a:xfrm>
              <a:off x="4752" y="774"/>
              <a:ext cx="480" cy="2496"/>
              <a:chOff x="4752" y="768"/>
              <a:chExt cx="480" cy="2496"/>
            </a:xfrm>
          </p:grpSpPr>
          <p:sp>
            <p:nvSpPr>
              <p:cNvPr id="28769" name="Oval 97"/>
              <p:cNvSpPr>
                <a:spLocks noChangeArrowheads="1"/>
              </p:cNvSpPr>
              <p:nvPr/>
            </p:nvSpPr>
            <p:spPr bwMode="auto">
              <a:xfrm>
                <a:off x="4752" y="297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Ad-out</a:t>
                </a:r>
              </a:p>
            </p:txBody>
          </p:sp>
          <p:sp>
            <p:nvSpPr>
              <p:cNvPr id="28770" name="Oval 98"/>
              <p:cNvSpPr>
                <a:spLocks noChangeArrowheads="1"/>
              </p:cNvSpPr>
              <p:nvPr/>
            </p:nvSpPr>
            <p:spPr bwMode="auto">
              <a:xfrm>
                <a:off x="4752" y="76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Ad-in</a:t>
                </a:r>
              </a:p>
            </p:txBody>
          </p:sp>
          <p:sp>
            <p:nvSpPr>
              <p:cNvPr id="28771" name="Line 99"/>
              <p:cNvSpPr>
                <a:spLocks noChangeShapeType="1"/>
              </p:cNvSpPr>
              <p:nvPr/>
            </p:nvSpPr>
            <p:spPr bwMode="auto">
              <a:xfrm flipH="1" flipV="1">
                <a:off x="4992" y="1056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72" name="Line 100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73" name="Text Box 101"/>
              <p:cNvSpPr txBox="1">
                <a:spLocks noChangeArrowheads="1"/>
              </p:cNvSpPr>
              <p:nvPr/>
            </p:nvSpPr>
            <p:spPr bwMode="auto">
              <a:xfrm>
                <a:off x="4992" y="13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774" name="Text Box 102"/>
              <p:cNvSpPr txBox="1">
                <a:spLocks noChangeArrowheads="1"/>
              </p:cNvSpPr>
              <p:nvPr/>
            </p:nvSpPr>
            <p:spPr bwMode="auto">
              <a:xfrm>
                <a:off x="4944" y="2448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8775" name="Group 103"/>
            <p:cNvGrpSpPr>
              <a:grpSpLocks/>
            </p:cNvGrpSpPr>
            <p:nvPr/>
          </p:nvGrpSpPr>
          <p:grpSpPr bwMode="auto">
            <a:xfrm>
              <a:off x="4176" y="384"/>
              <a:ext cx="1394" cy="3270"/>
              <a:chOff x="4176" y="378"/>
              <a:chExt cx="1394" cy="3270"/>
            </a:xfrm>
          </p:grpSpPr>
          <p:sp>
            <p:nvSpPr>
              <p:cNvPr id="28776" name="Text Box 104"/>
              <p:cNvSpPr txBox="1">
                <a:spLocks noChangeArrowheads="1"/>
              </p:cNvSpPr>
              <p:nvPr/>
            </p:nvSpPr>
            <p:spPr bwMode="auto">
              <a:xfrm>
                <a:off x="5328" y="25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777" name="Text Box 105"/>
              <p:cNvSpPr txBox="1">
                <a:spLocks noChangeArrowheads="1"/>
              </p:cNvSpPr>
              <p:nvPr/>
            </p:nvSpPr>
            <p:spPr bwMode="auto">
              <a:xfrm>
                <a:off x="5376" y="1296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8778" name="Line 106"/>
              <p:cNvSpPr>
                <a:spLocks noChangeShapeType="1"/>
              </p:cNvSpPr>
              <p:nvPr/>
            </p:nvSpPr>
            <p:spPr bwMode="auto">
              <a:xfrm flipH="1" flipV="1">
                <a:off x="4176" y="378"/>
                <a:ext cx="62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779" name="Line 107"/>
              <p:cNvSpPr>
                <a:spLocks noChangeShapeType="1"/>
              </p:cNvSpPr>
              <p:nvPr/>
            </p:nvSpPr>
            <p:spPr bwMode="auto">
              <a:xfrm flipH="1">
                <a:off x="4176" y="3216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cxnSp>
            <p:nvCxnSpPr>
              <p:cNvPr id="28780" name="AutoShape 108"/>
              <p:cNvCxnSpPr>
                <a:cxnSpLocks noChangeShapeType="1"/>
              </p:cNvCxnSpPr>
              <p:nvPr/>
            </p:nvCxnSpPr>
            <p:spPr bwMode="auto">
              <a:xfrm flipV="1">
                <a:off x="5232" y="2112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781" name="AutoShape 109"/>
              <p:cNvCxnSpPr>
                <a:cxnSpLocks noChangeShapeType="1"/>
              </p:cNvCxnSpPr>
              <p:nvPr/>
            </p:nvCxnSpPr>
            <p:spPr bwMode="auto">
              <a:xfrm>
                <a:off x="5232" y="906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8782" name="Text Box 110"/>
              <p:cNvSpPr txBox="1">
                <a:spLocks noChangeArrowheads="1"/>
              </p:cNvSpPr>
              <p:nvPr/>
            </p:nvSpPr>
            <p:spPr bwMode="auto">
              <a:xfrm>
                <a:off x="4416" y="576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8783" name="Text Box 111"/>
              <p:cNvSpPr txBox="1">
                <a:spLocks noChangeArrowheads="1"/>
              </p:cNvSpPr>
              <p:nvPr/>
            </p:nvSpPr>
            <p:spPr bwMode="auto">
              <a:xfrm>
                <a:off x="4368" y="3264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</p:grpSp>
      <p:sp>
        <p:nvSpPr>
          <p:cNvPr id="28784" name="Text Box 112"/>
          <p:cNvSpPr txBox="1">
            <a:spLocks noChangeArrowheads="1"/>
          </p:cNvSpPr>
          <p:nvPr/>
        </p:nvSpPr>
        <p:spPr bwMode="auto">
          <a:xfrm>
            <a:off x="441325" y="1938338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charset="0"/>
                <a:ea typeface="ＭＳ Ｐゴシック" charset="0"/>
              </a:rPr>
              <a:t>s o s o s o s o s o s s</a:t>
            </a:r>
          </a:p>
        </p:txBody>
      </p:sp>
      <p:sp>
        <p:nvSpPr>
          <p:cNvPr id="28785" name="Line 113"/>
          <p:cNvSpPr>
            <a:spLocks noChangeShapeType="1"/>
          </p:cNvSpPr>
          <p:nvPr/>
        </p:nvSpPr>
        <p:spPr bwMode="auto">
          <a:xfrm flipV="1">
            <a:off x="3124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8786" name="Text Box 114"/>
          <p:cNvSpPr txBox="1">
            <a:spLocks noChangeArrowheads="1"/>
          </p:cNvSpPr>
          <p:nvPr/>
        </p:nvSpPr>
        <p:spPr bwMode="auto">
          <a:xfrm>
            <a:off x="8077200" y="24384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3366"/>
                </a:solidFill>
                <a:latin typeface="Tahoma" charset="0"/>
                <a:ea typeface="ＭＳ Ｐゴシック" charset="0"/>
              </a:rPr>
              <a:t>*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Finite Automaton?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r>
              <a:rPr lang="en-US"/>
              <a:t>A formal system.</a:t>
            </a:r>
          </a:p>
          <a:p>
            <a:r>
              <a:rPr lang="en-US"/>
              <a:t>Remembers only a finite amount of information.</a:t>
            </a:r>
          </a:p>
          <a:p>
            <a:r>
              <a:rPr lang="en-US"/>
              <a:t>Information represented by its </a:t>
            </a:r>
            <a:r>
              <a:rPr lang="en-US" i="1">
                <a:solidFill>
                  <a:srgbClr val="FF0066"/>
                </a:solidFill>
              </a:rPr>
              <a:t>state</a:t>
            </a:r>
            <a:r>
              <a:rPr lang="en-US"/>
              <a:t>.</a:t>
            </a:r>
          </a:p>
          <a:p>
            <a:r>
              <a:rPr lang="en-US"/>
              <a:t>State changes in response to </a:t>
            </a:r>
            <a:r>
              <a:rPr lang="en-US" i="1">
                <a:solidFill>
                  <a:srgbClr val="FF0066"/>
                </a:solidFill>
              </a:rPr>
              <a:t>inputs</a:t>
            </a:r>
            <a:r>
              <a:rPr lang="en-US"/>
              <a:t>.</a:t>
            </a:r>
          </a:p>
          <a:p>
            <a:r>
              <a:rPr lang="en-US"/>
              <a:t>Rules that tell how the state changes in response to inputs are called </a:t>
            </a:r>
            <a:r>
              <a:rPr lang="en-US" i="1">
                <a:solidFill>
                  <a:srgbClr val="FF0066"/>
                </a:solidFill>
              </a:rPr>
              <a:t>transitions</a:t>
            </a:r>
            <a:r>
              <a:rPr lang="en-US"/>
              <a:t>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52193-DBF0-1047-AB39-9194E46AB8F4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Processing a String</a:t>
            </a:r>
          </a:p>
        </p:txBody>
      </p:sp>
      <p:sp>
        <p:nvSpPr>
          <p:cNvPr id="1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B7E87-E5AF-6F42-A1F4-9038886CB379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301625" y="2133600"/>
            <a:ext cx="8842375" cy="4724400"/>
            <a:chOff x="0" y="150"/>
            <a:chExt cx="5570" cy="3744"/>
          </a:xfrm>
        </p:grpSpPr>
        <p:sp>
          <p:nvSpPr>
            <p:cNvPr id="29700" name="Oval 4"/>
            <p:cNvSpPr>
              <a:spLocks noChangeArrowheads="1"/>
            </p:cNvSpPr>
            <p:nvPr/>
          </p:nvSpPr>
          <p:spPr bwMode="auto">
            <a:xfrm>
              <a:off x="288" y="1878"/>
              <a:ext cx="38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Love</a:t>
              </a:r>
            </a:p>
          </p:txBody>
        </p:sp>
        <p:grpSp>
          <p:nvGrpSpPr>
            <p:cNvPr id="29701" name="Group 5"/>
            <p:cNvGrpSpPr>
              <a:grpSpLocks/>
            </p:cNvGrpSpPr>
            <p:nvPr/>
          </p:nvGrpSpPr>
          <p:grpSpPr bwMode="auto">
            <a:xfrm>
              <a:off x="0" y="1398"/>
              <a:ext cx="420" cy="528"/>
              <a:chOff x="0" y="1392"/>
              <a:chExt cx="420" cy="528"/>
            </a:xfrm>
          </p:grpSpPr>
          <p:sp>
            <p:nvSpPr>
              <p:cNvPr id="29702" name="Text Box 6"/>
              <p:cNvSpPr txBox="1">
                <a:spLocks noChangeArrowheads="1"/>
              </p:cNvSpPr>
              <p:nvPr/>
            </p:nvSpPr>
            <p:spPr bwMode="auto">
              <a:xfrm>
                <a:off x="0" y="1392"/>
                <a:ext cx="42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Start</a:t>
                </a:r>
              </a:p>
            </p:txBody>
          </p:sp>
          <p:sp>
            <p:nvSpPr>
              <p:cNvPr id="29703" name="Line 7"/>
              <p:cNvSpPr>
                <a:spLocks noChangeShapeType="1"/>
              </p:cNvSpPr>
              <p:nvPr/>
            </p:nvSpPr>
            <p:spPr bwMode="auto">
              <a:xfrm>
                <a:off x="202" y="1680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9704" name="Group 8"/>
            <p:cNvGrpSpPr>
              <a:grpSpLocks/>
            </p:cNvGrpSpPr>
            <p:nvPr/>
          </p:nvGrpSpPr>
          <p:grpSpPr bwMode="auto">
            <a:xfrm>
              <a:off x="528" y="1398"/>
              <a:ext cx="864" cy="1248"/>
              <a:chOff x="528" y="1392"/>
              <a:chExt cx="864" cy="1248"/>
            </a:xfrm>
          </p:grpSpPr>
          <p:sp>
            <p:nvSpPr>
              <p:cNvPr id="29705" name="Oval 9"/>
              <p:cNvSpPr>
                <a:spLocks noChangeArrowheads="1"/>
              </p:cNvSpPr>
              <p:nvPr/>
            </p:nvSpPr>
            <p:spPr bwMode="auto">
              <a:xfrm>
                <a:off x="720" y="2352"/>
                <a:ext cx="672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Love-15</a:t>
                </a: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15-Love</a:t>
                </a:r>
              </a:p>
            </p:txBody>
          </p:sp>
          <p:sp>
            <p:nvSpPr>
              <p:cNvPr id="29707" name="Line 11"/>
              <p:cNvSpPr>
                <a:spLocks noChangeShapeType="1"/>
              </p:cNvSpPr>
              <p:nvPr/>
            </p:nvSpPr>
            <p:spPr bwMode="auto">
              <a:xfrm flipV="1">
                <a:off x="576" y="1632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08" name="Line 12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09" name="Text Box 13"/>
              <p:cNvSpPr txBox="1">
                <a:spLocks noChangeArrowheads="1"/>
              </p:cNvSpPr>
              <p:nvPr/>
            </p:nvSpPr>
            <p:spPr bwMode="auto">
              <a:xfrm>
                <a:off x="528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710" name="Text Box 14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9711" name="Group 15"/>
            <p:cNvGrpSpPr>
              <a:grpSpLocks/>
            </p:cNvGrpSpPr>
            <p:nvPr/>
          </p:nvGrpSpPr>
          <p:grpSpPr bwMode="auto">
            <a:xfrm>
              <a:off x="1344" y="966"/>
              <a:ext cx="1008" cy="2016"/>
              <a:chOff x="1344" y="960"/>
              <a:chExt cx="1008" cy="2016"/>
            </a:xfrm>
          </p:grpSpPr>
          <p:sp>
            <p:nvSpPr>
              <p:cNvPr id="29712" name="Oval 16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Love-30</a:t>
                </a:r>
              </a:p>
            </p:txBody>
          </p:sp>
          <p:sp>
            <p:nvSpPr>
              <p:cNvPr id="29713" name="Oval 17"/>
              <p:cNvSpPr>
                <a:spLocks noChangeArrowheads="1"/>
              </p:cNvSpPr>
              <p:nvPr/>
            </p:nvSpPr>
            <p:spPr bwMode="auto">
              <a:xfrm>
                <a:off x="1776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15-all</a:t>
                </a:r>
              </a:p>
            </p:txBody>
          </p:sp>
          <p:sp>
            <p:nvSpPr>
              <p:cNvPr id="29714" name="Oval 18"/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30-Love</a:t>
                </a:r>
              </a:p>
            </p:txBody>
          </p:sp>
          <p:sp>
            <p:nvSpPr>
              <p:cNvPr id="29715" name="Line 19"/>
              <p:cNvSpPr>
                <a:spLocks noChangeShapeType="1"/>
              </p:cNvSpPr>
              <p:nvPr/>
            </p:nvSpPr>
            <p:spPr bwMode="auto">
              <a:xfrm flipV="1">
                <a:off x="1344" y="120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16" name="Line 20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52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17" name="Line 21"/>
              <p:cNvSpPr>
                <a:spLocks noChangeShapeType="1"/>
              </p:cNvSpPr>
              <p:nvPr/>
            </p:nvSpPr>
            <p:spPr bwMode="auto">
              <a:xfrm flipV="1">
                <a:off x="1344" y="2112"/>
                <a:ext cx="52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18" name="Line 22"/>
              <p:cNvSpPr>
                <a:spLocks noChangeShapeType="1"/>
              </p:cNvSpPr>
              <p:nvPr/>
            </p:nvSpPr>
            <p:spPr bwMode="auto">
              <a:xfrm>
                <a:off x="1344" y="2592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19" name="Text Box 23"/>
              <p:cNvSpPr txBox="1">
                <a:spLocks noChangeArrowheads="1"/>
              </p:cNvSpPr>
              <p:nvPr/>
            </p:nvSpPr>
            <p:spPr bwMode="auto">
              <a:xfrm>
                <a:off x="148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720" name="Text Box 24"/>
              <p:cNvSpPr txBox="1">
                <a:spLocks noChangeArrowheads="1"/>
              </p:cNvSpPr>
              <p:nvPr/>
            </p:nvSpPr>
            <p:spPr bwMode="auto">
              <a:xfrm>
                <a:off x="1392" y="1153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721" name="Text Box 25"/>
              <p:cNvSpPr txBox="1">
                <a:spLocks noChangeArrowheads="1"/>
              </p:cNvSpPr>
              <p:nvPr/>
            </p:nvSpPr>
            <p:spPr bwMode="auto">
              <a:xfrm>
                <a:off x="148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9722" name="Text Box 26"/>
              <p:cNvSpPr txBox="1">
                <a:spLocks noChangeArrowheads="1"/>
              </p:cNvSpPr>
              <p:nvPr/>
            </p:nvSpPr>
            <p:spPr bwMode="auto">
              <a:xfrm>
                <a:off x="1392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9723" name="Group 27"/>
            <p:cNvGrpSpPr>
              <a:grpSpLocks/>
            </p:cNvGrpSpPr>
            <p:nvPr/>
          </p:nvGrpSpPr>
          <p:grpSpPr bwMode="auto">
            <a:xfrm>
              <a:off x="2208" y="582"/>
              <a:ext cx="1008" cy="2784"/>
              <a:chOff x="2208" y="576"/>
              <a:chExt cx="1008" cy="2784"/>
            </a:xfrm>
          </p:grpSpPr>
          <p:sp>
            <p:nvSpPr>
              <p:cNvPr id="29724" name="Oval 28"/>
              <p:cNvSpPr>
                <a:spLocks noChangeArrowheads="1"/>
              </p:cNvSpPr>
              <p:nvPr/>
            </p:nvSpPr>
            <p:spPr bwMode="auto">
              <a:xfrm>
                <a:off x="2592" y="307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Love-40</a:t>
                </a:r>
              </a:p>
            </p:txBody>
          </p:sp>
          <p:sp>
            <p:nvSpPr>
              <p:cNvPr id="29725" name="Oval 29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15-30</a:t>
                </a:r>
              </a:p>
            </p:txBody>
          </p:sp>
          <p:sp>
            <p:nvSpPr>
              <p:cNvPr id="29726" name="Oval 30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30-15</a:t>
                </a:r>
              </a:p>
            </p:txBody>
          </p:sp>
          <p:sp>
            <p:nvSpPr>
              <p:cNvPr id="29727" name="Oval 31"/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576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40-Love</a:t>
                </a:r>
              </a:p>
            </p:txBody>
          </p:sp>
          <p:sp>
            <p:nvSpPr>
              <p:cNvPr id="29728" name="Line 32"/>
              <p:cNvSpPr>
                <a:spLocks noChangeShapeType="1"/>
              </p:cNvSpPr>
              <p:nvPr/>
            </p:nvSpPr>
            <p:spPr bwMode="auto">
              <a:xfrm flipV="1">
                <a:off x="2256" y="816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29" name="Line 33"/>
              <p:cNvSpPr>
                <a:spLocks noChangeShapeType="1"/>
              </p:cNvSpPr>
              <p:nvPr/>
            </p:nvSpPr>
            <p:spPr bwMode="auto">
              <a:xfrm>
                <a:off x="2256" y="120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30" name="Line 34"/>
              <p:cNvSpPr>
                <a:spLocks noChangeShapeType="1"/>
              </p:cNvSpPr>
              <p:nvPr/>
            </p:nvSpPr>
            <p:spPr bwMode="auto">
              <a:xfrm flipV="1">
                <a:off x="2208" y="1680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/>
            </p:nvSpPr>
            <p:spPr bwMode="auto">
              <a:xfrm>
                <a:off x="2208" y="2112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32" name="Line 36"/>
              <p:cNvSpPr>
                <a:spLocks noChangeShapeType="1"/>
              </p:cNvSpPr>
              <p:nvPr/>
            </p:nvSpPr>
            <p:spPr bwMode="auto">
              <a:xfrm flipV="1">
                <a:off x="2304" y="254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33" name="Line 37"/>
              <p:cNvSpPr>
                <a:spLocks noChangeShapeType="1"/>
              </p:cNvSpPr>
              <p:nvPr/>
            </p:nvSpPr>
            <p:spPr bwMode="auto">
              <a:xfrm>
                <a:off x="2304" y="2928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34" name="Text Box 38"/>
              <p:cNvSpPr txBox="1">
                <a:spLocks noChangeArrowheads="1"/>
              </p:cNvSpPr>
              <p:nvPr/>
            </p:nvSpPr>
            <p:spPr bwMode="auto">
              <a:xfrm>
                <a:off x="2304" y="2495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735" name="Text Box 39"/>
              <p:cNvSpPr txBox="1">
                <a:spLocks noChangeArrowheads="1"/>
              </p:cNvSpPr>
              <p:nvPr/>
            </p:nvSpPr>
            <p:spPr bwMode="auto">
              <a:xfrm>
                <a:off x="2304" y="163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736" name="Text Box 40"/>
              <p:cNvSpPr txBox="1">
                <a:spLocks noChangeArrowheads="1"/>
              </p:cNvSpPr>
              <p:nvPr/>
            </p:nvSpPr>
            <p:spPr bwMode="auto">
              <a:xfrm>
                <a:off x="2304" y="719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737" name="Text Box 41"/>
              <p:cNvSpPr txBox="1">
                <a:spLocks noChangeArrowheads="1"/>
              </p:cNvSpPr>
              <p:nvPr/>
            </p:nvSpPr>
            <p:spPr bwMode="auto">
              <a:xfrm>
                <a:off x="2304" y="29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9738" name="Text Box 42"/>
              <p:cNvSpPr txBox="1">
                <a:spLocks noChangeArrowheads="1"/>
              </p:cNvSpPr>
              <p:nvPr/>
            </p:nvSpPr>
            <p:spPr bwMode="auto">
              <a:xfrm>
                <a:off x="2304" y="2159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9739" name="Text Box 43"/>
              <p:cNvSpPr txBox="1">
                <a:spLocks noChangeArrowheads="1"/>
              </p:cNvSpPr>
              <p:nvPr/>
            </p:nvSpPr>
            <p:spPr bwMode="auto">
              <a:xfrm>
                <a:off x="2304" y="1295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9740" name="Group 44"/>
            <p:cNvGrpSpPr>
              <a:grpSpLocks/>
            </p:cNvGrpSpPr>
            <p:nvPr/>
          </p:nvGrpSpPr>
          <p:grpSpPr bwMode="auto">
            <a:xfrm>
              <a:off x="3120" y="150"/>
              <a:ext cx="1056" cy="3744"/>
              <a:chOff x="3120" y="144"/>
              <a:chExt cx="1056" cy="3744"/>
            </a:xfrm>
          </p:grpSpPr>
          <p:grpSp>
            <p:nvGrpSpPr>
              <p:cNvPr id="29741" name="Group 45"/>
              <p:cNvGrpSpPr>
                <a:grpSpLocks/>
              </p:cNvGrpSpPr>
              <p:nvPr/>
            </p:nvGrpSpPr>
            <p:grpSpPr bwMode="auto">
              <a:xfrm>
                <a:off x="3504" y="144"/>
                <a:ext cx="672" cy="480"/>
                <a:chOff x="4128" y="864"/>
                <a:chExt cx="672" cy="480"/>
              </a:xfrm>
            </p:grpSpPr>
            <p:sp>
              <p:nvSpPr>
                <p:cNvPr id="29742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912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Server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9743" name="Oval 47"/>
                <p:cNvSpPr>
                  <a:spLocks noChangeArrowheads="1"/>
                </p:cNvSpPr>
                <p:nvPr/>
              </p:nvSpPr>
              <p:spPr bwMode="auto">
                <a:xfrm>
                  <a:off x="4128" y="864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44" name="Group 48"/>
              <p:cNvGrpSpPr>
                <a:grpSpLocks/>
              </p:cNvGrpSpPr>
              <p:nvPr/>
            </p:nvGrpSpPr>
            <p:grpSpPr bwMode="auto">
              <a:xfrm>
                <a:off x="3504" y="3408"/>
                <a:ext cx="672" cy="480"/>
                <a:chOff x="4032" y="2400"/>
                <a:chExt cx="672" cy="480"/>
              </a:xfrm>
            </p:grpSpPr>
            <p:sp>
              <p:nvSpPr>
                <p:cNvPr id="29745" name="Oval 49"/>
                <p:cNvSpPr>
                  <a:spLocks noChangeArrowheads="1"/>
                </p:cNvSpPr>
                <p:nvPr/>
              </p:nvSpPr>
              <p:spPr bwMode="auto">
                <a:xfrm>
                  <a:off x="4080" y="2448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Opp</a:t>
                  </a:r>
                  <a:r>
                    <a:rPr lang="ja-JP" alt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’</a:t>
                  </a: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nt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29746" name="Oval 50"/>
                <p:cNvSpPr>
                  <a:spLocks noChangeArrowheads="1"/>
                </p:cNvSpPr>
                <p:nvPr/>
              </p:nvSpPr>
              <p:spPr bwMode="auto">
                <a:xfrm>
                  <a:off x="4032" y="2400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9747" name="Line 51"/>
              <p:cNvSpPr>
                <a:spLocks noChangeShapeType="1"/>
              </p:cNvSpPr>
              <p:nvPr/>
            </p:nvSpPr>
            <p:spPr bwMode="auto">
              <a:xfrm>
                <a:off x="3168" y="33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48" name="Line 52"/>
              <p:cNvSpPr>
                <a:spLocks noChangeShapeType="1"/>
              </p:cNvSpPr>
              <p:nvPr/>
            </p:nvSpPr>
            <p:spPr bwMode="auto">
              <a:xfrm flipV="1">
                <a:off x="3120" y="480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49" name="Text Box 53"/>
              <p:cNvSpPr txBox="1">
                <a:spLocks noChangeArrowheads="1"/>
              </p:cNvSpPr>
              <p:nvPr/>
            </p:nvSpPr>
            <p:spPr bwMode="auto">
              <a:xfrm>
                <a:off x="3168" y="3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750" name="Text Box 54"/>
              <p:cNvSpPr txBox="1">
                <a:spLocks noChangeArrowheads="1"/>
              </p:cNvSpPr>
              <p:nvPr/>
            </p:nvSpPr>
            <p:spPr bwMode="auto">
              <a:xfrm>
                <a:off x="3216" y="3360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9751" name="Group 55"/>
            <p:cNvGrpSpPr>
              <a:grpSpLocks/>
            </p:cNvGrpSpPr>
            <p:nvPr/>
          </p:nvGrpSpPr>
          <p:grpSpPr bwMode="auto">
            <a:xfrm>
              <a:off x="3072" y="822"/>
              <a:ext cx="912" cy="2355"/>
              <a:chOff x="3072" y="816"/>
              <a:chExt cx="912" cy="2355"/>
            </a:xfrm>
          </p:grpSpPr>
          <p:sp>
            <p:nvSpPr>
              <p:cNvPr id="29752" name="Oval 56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40-15</a:t>
                </a:r>
              </a:p>
            </p:txBody>
          </p:sp>
          <p:sp>
            <p:nvSpPr>
              <p:cNvPr id="29753" name="Oval 57"/>
              <p:cNvSpPr>
                <a:spLocks noChangeArrowheads="1"/>
              </p:cNvSpPr>
              <p:nvPr/>
            </p:nvSpPr>
            <p:spPr bwMode="auto">
              <a:xfrm>
                <a:off x="3504" y="268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15-40</a:t>
                </a:r>
              </a:p>
            </p:txBody>
          </p:sp>
          <p:sp>
            <p:nvSpPr>
              <p:cNvPr id="29754" name="Oval 58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30-all</a:t>
                </a:r>
              </a:p>
            </p:txBody>
          </p:sp>
          <p:sp>
            <p:nvSpPr>
              <p:cNvPr id="29755" name="Line 59"/>
              <p:cNvSpPr>
                <a:spLocks noChangeShapeType="1"/>
              </p:cNvSpPr>
              <p:nvPr/>
            </p:nvSpPr>
            <p:spPr bwMode="auto">
              <a:xfrm>
                <a:off x="3120" y="81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56" name="Line 60"/>
              <p:cNvSpPr>
                <a:spLocks noChangeShapeType="1"/>
              </p:cNvSpPr>
              <p:nvPr/>
            </p:nvSpPr>
            <p:spPr bwMode="auto">
              <a:xfrm flipV="1">
                <a:off x="3072" y="1344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57" name="Line 61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58" name="Line 62"/>
              <p:cNvSpPr>
                <a:spLocks noChangeShapeType="1"/>
              </p:cNvSpPr>
              <p:nvPr/>
            </p:nvSpPr>
            <p:spPr bwMode="auto">
              <a:xfrm flipV="1">
                <a:off x="3072" y="2112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59" name="Line 63"/>
              <p:cNvSpPr>
                <a:spLocks noChangeShapeType="1"/>
              </p:cNvSpPr>
              <p:nvPr/>
            </p:nvSpPr>
            <p:spPr bwMode="auto">
              <a:xfrm>
                <a:off x="3072" y="2544"/>
                <a:ext cx="52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60" name="Line 64"/>
              <p:cNvSpPr>
                <a:spLocks noChangeShapeType="1"/>
              </p:cNvSpPr>
              <p:nvPr/>
            </p:nvSpPr>
            <p:spPr bwMode="auto">
              <a:xfrm flipV="1">
                <a:off x="3168" y="2928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61" name="Text Box 65"/>
              <p:cNvSpPr txBox="1">
                <a:spLocks noChangeArrowheads="1"/>
              </p:cNvSpPr>
              <p:nvPr/>
            </p:nvSpPr>
            <p:spPr bwMode="auto">
              <a:xfrm>
                <a:off x="3216" y="2880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762" name="Text Box 66"/>
              <p:cNvSpPr txBox="1">
                <a:spLocks noChangeArrowheads="1"/>
              </p:cNvSpPr>
              <p:nvPr/>
            </p:nvSpPr>
            <p:spPr bwMode="auto">
              <a:xfrm>
                <a:off x="316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763" name="Text Box 67"/>
              <p:cNvSpPr txBox="1">
                <a:spLocks noChangeArrowheads="1"/>
              </p:cNvSpPr>
              <p:nvPr/>
            </p:nvSpPr>
            <p:spPr bwMode="auto">
              <a:xfrm>
                <a:off x="3168" y="1247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764" name="Text Box 68"/>
              <p:cNvSpPr txBox="1">
                <a:spLocks noChangeArrowheads="1"/>
              </p:cNvSpPr>
              <p:nvPr/>
            </p:nvSpPr>
            <p:spPr bwMode="auto">
              <a:xfrm>
                <a:off x="3216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9765" name="Text Box 69"/>
              <p:cNvSpPr txBox="1">
                <a:spLocks noChangeArrowheads="1"/>
              </p:cNvSpPr>
              <p:nvPr/>
            </p:nvSpPr>
            <p:spPr bwMode="auto">
              <a:xfrm>
                <a:off x="316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9766" name="Text Box 70"/>
              <p:cNvSpPr txBox="1">
                <a:spLocks noChangeArrowheads="1"/>
              </p:cNvSpPr>
              <p:nvPr/>
            </p:nvSpPr>
            <p:spPr bwMode="auto">
              <a:xfrm>
                <a:off x="3168" y="911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9767" name="Group 71"/>
            <p:cNvGrpSpPr>
              <a:grpSpLocks/>
            </p:cNvGrpSpPr>
            <p:nvPr/>
          </p:nvGrpSpPr>
          <p:grpSpPr bwMode="auto">
            <a:xfrm>
              <a:off x="3600" y="630"/>
              <a:ext cx="1152" cy="2784"/>
              <a:chOff x="3600" y="624"/>
              <a:chExt cx="1152" cy="2784"/>
            </a:xfrm>
          </p:grpSpPr>
          <p:sp>
            <p:nvSpPr>
              <p:cNvPr id="29768" name="Oval 7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30-40</a:t>
                </a:r>
              </a:p>
            </p:txBody>
          </p:sp>
          <p:sp>
            <p:nvSpPr>
              <p:cNvPr id="29769" name="Oval 73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40-30</a:t>
                </a:r>
              </a:p>
            </p:txBody>
          </p:sp>
          <p:sp>
            <p:nvSpPr>
              <p:cNvPr id="29770" name="Line 74"/>
              <p:cNvSpPr>
                <a:spLocks noChangeShapeType="1"/>
              </p:cNvSpPr>
              <p:nvPr/>
            </p:nvSpPr>
            <p:spPr bwMode="auto">
              <a:xfrm flipV="1">
                <a:off x="3744" y="624"/>
                <a:ext cx="9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71" name="Line 7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72" name="Line 76"/>
              <p:cNvSpPr>
                <a:spLocks noChangeShapeType="1"/>
              </p:cNvSpPr>
              <p:nvPr/>
            </p:nvSpPr>
            <p:spPr bwMode="auto">
              <a:xfrm>
                <a:off x="3936" y="134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73" name="Line 77"/>
              <p:cNvSpPr>
                <a:spLocks noChangeShapeType="1"/>
              </p:cNvSpPr>
              <p:nvPr/>
            </p:nvSpPr>
            <p:spPr bwMode="auto">
              <a:xfrm flipV="1">
                <a:off x="3936" y="168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74" name="Line 78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75" name="Line 79"/>
              <p:cNvSpPr>
                <a:spLocks noChangeShapeType="1"/>
              </p:cNvSpPr>
              <p:nvPr/>
            </p:nvSpPr>
            <p:spPr bwMode="auto">
              <a:xfrm flipV="1">
                <a:off x="3936" y="2496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76" name="Text Box 80"/>
              <p:cNvSpPr txBox="1">
                <a:spLocks noChangeArrowheads="1"/>
              </p:cNvSpPr>
              <p:nvPr/>
            </p:nvSpPr>
            <p:spPr bwMode="auto">
              <a:xfrm>
                <a:off x="4032" y="2400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777" name="Text Box 81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778" name="Text Box 82"/>
              <p:cNvSpPr txBox="1">
                <a:spLocks noChangeArrowheads="1"/>
              </p:cNvSpPr>
              <p:nvPr/>
            </p:nvSpPr>
            <p:spPr bwMode="auto">
              <a:xfrm>
                <a:off x="3600" y="768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779" name="Text Box 83"/>
              <p:cNvSpPr txBox="1">
                <a:spLocks noChangeArrowheads="1"/>
              </p:cNvSpPr>
              <p:nvPr/>
            </p:nvSpPr>
            <p:spPr bwMode="auto">
              <a:xfrm>
                <a:off x="3600" y="3072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9780" name="Text Box 84"/>
              <p:cNvSpPr txBox="1">
                <a:spLocks noChangeArrowheads="1"/>
              </p:cNvSpPr>
              <p:nvPr/>
            </p:nvSpPr>
            <p:spPr bwMode="auto">
              <a:xfrm>
                <a:off x="4032" y="196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9781" name="Text Box 85"/>
              <p:cNvSpPr txBox="1">
                <a:spLocks noChangeArrowheads="1"/>
              </p:cNvSpPr>
              <p:nvPr/>
            </p:nvSpPr>
            <p:spPr bwMode="auto">
              <a:xfrm>
                <a:off x="4032" y="1153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9782" name="Group 86"/>
            <p:cNvGrpSpPr>
              <a:grpSpLocks/>
            </p:cNvGrpSpPr>
            <p:nvPr/>
          </p:nvGrpSpPr>
          <p:grpSpPr bwMode="auto">
            <a:xfrm>
              <a:off x="4032" y="582"/>
              <a:ext cx="1440" cy="2880"/>
              <a:chOff x="4032" y="576"/>
              <a:chExt cx="1440" cy="2880"/>
            </a:xfrm>
          </p:grpSpPr>
          <p:sp>
            <p:nvSpPr>
              <p:cNvPr id="29783" name="Oval 87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deuce</a:t>
                </a:r>
              </a:p>
            </p:txBody>
          </p:sp>
          <p:sp>
            <p:nvSpPr>
              <p:cNvPr id="29784" name="Line 88"/>
              <p:cNvSpPr>
                <a:spLocks noChangeShapeType="1"/>
              </p:cNvSpPr>
              <p:nvPr/>
            </p:nvSpPr>
            <p:spPr bwMode="auto">
              <a:xfrm flipH="1" flipV="1">
                <a:off x="4032" y="576"/>
                <a:ext cx="48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85" name="Line 89"/>
              <p:cNvSpPr>
                <a:spLocks noChangeShapeType="1"/>
              </p:cNvSpPr>
              <p:nvPr/>
            </p:nvSpPr>
            <p:spPr bwMode="auto">
              <a:xfrm>
                <a:off x="4704" y="1680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86" name="Line 90"/>
              <p:cNvSpPr>
                <a:spLocks noChangeShapeType="1"/>
              </p:cNvSpPr>
              <p:nvPr/>
            </p:nvSpPr>
            <p:spPr bwMode="auto">
              <a:xfrm flipV="1">
                <a:off x="4704" y="21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87" name="Line 91"/>
              <p:cNvSpPr>
                <a:spLocks noChangeShapeType="1"/>
              </p:cNvSpPr>
              <p:nvPr/>
            </p:nvSpPr>
            <p:spPr bwMode="auto">
              <a:xfrm flipH="1">
                <a:off x="4032" y="2544"/>
                <a:ext cx="48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88" name="Text Box 92"/>
              <p:cNvSpPr txBox="1">
                <a:spLocks noChangeArrowheads="1"/>
              </p:cNvSpPr>
              <p:nvPr/>
            </p:nvSpPr>
            <p:spPr bwMode="auto">
              <a:xfrm>
                <a:off x="4752" y="2016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789" name="Text Box 93"/>
              <p:cNvSpPr txBox="1">
                <a:spLocks noChangeArrowheads="1"/>
              </p:cNvSpPr>
              <p:nvPr/>
            </p:nvSpPr>
            <p:spPr bwMode="auto">
              <a:xfrm>
                <a:off x="4128" y="91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790" name="Text Box 94"/>
              <p:cNvSpPr txBox="1">
                <a:spLocks noChangeArrowheads="1"/>
              </p:cNvSpPr>
              <p:nvPr/>
            </p:nvSpPr>
            <p:spPr bwMode="auto">
              <a:xfrm>
                <a:off x="4752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9791" name="Text Box 95"/>
              <p:cNvSpPr txBox="1">
                <a:spLocks noChangeArrowheads="1"/>
              </p:cNvSpPr>
              <p:nvPr/>
            </p:nvSpPr>
            <p:spPr bwMode="auto">
              <a:xfrm>
                <a:off x="4128" y="283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9792" name="Group 96"/>
            <p:cNvGrpSpPr>
              <a:grpSpLocks/>
            </p:cNvGrpSpPr>
            <p:nvPr/>
          </p:nvGrpSpPr>
          <p:grpSpPr bwMode="auto">
            <a:xfrm>
              <a:off x="4752" y="774"/>
              <a:ext cx="480" cy="2496"/>
              <a:chOff x="4752" y="768"/>
              <a:chExt cx="480" cy="2496"/>
            </a:xfrm>
          </p:grpSpPr>
          <p:sp>
            <p:nvSpPr>
              <p:cNvPr id="29793" name="Oval 97"/>
              <p:cNvSpPr>
                <a:spLocks noChangeArrowheads="1"/>
              </p:cNvSpPr>
              <p:nvPr/>
            </p:nvSpPr>
            <p:spPr bwMode="auto">
              <a:xfrm>
                <a:off x="4752" y="297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Ad-out</a:t>
                </a:r>
              </a:p>
            </p:txBody>
          </p:sp>
          <p:sp>
            <p:nvSpPr>
              <p:cNvPr id="29794" name="Oval 98"/>
              <p:cNvSpPr>
                <a:spLocks noChangeArrowheads="1"/>
              </p:cNvSpPr>
              <p:nvPr/>
            </p:nvSpPr>
            <p:spPr bwMode="auto">
              <a:xfrm>
                <a:off x="4752" y="76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Ad-in</a:t>
                </a:r>
              </a:p>
            </p:txBody>
          </p:sp>
          <p:sp>
            <p:nvSpPr>
              <p:cNvPr id="29795" name="Line 99"/>
              <p:cNvSpPr>
                <a:spLocks noChangeShapeType="1"/>
              </p:cNvSpPr>
              <p:nvPr/>
            </p:nvSpPr>
            <p:spPr bwMode="auto">
              <a:xfrm flipH="1" flipV="1">
                <a:off x="4992" y="1056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96" name="Line 100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797" name="Text Box 101"/>
              <p:cNvSpPr txBox="1">
                <a:spLocks noChangeArrowheads="1"/>
              </p:cNvSpPr>
              <p:nvPr/>
            </p:nvSpPr>
            <p:spPr bwMode="auto">
              <a:xfrm>
                <a:off x="4992" y="13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798" name="Text Box 102"/>
              <p:cNvSpPr txBox="1">
                <a:spLocks noChangeArrowheads="1"/>
              </p:cNvSpPr>
              <p:nvPr/>
            </p:nvSpPr>
            <p:spPr bwMode="auto">
              <a:xfrm>
                <a:off x="4944" y="2448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29799" name="Group 103"/>
            <p:cNvGrpSpPr>
              <a:grpSpLocks/>
            </p:cNvGrpSpPr>
            <p:nvPr/>
          </p:nvGrpSpPr>
          <p:grpSpPr bwMode="auto">
            <a:xfrm>
              <a:off x="4176" y="384"/>
              <a:ext cx="1394" cy="3270"/>
              <a:chOff x="4176" y="378"/>
              <a:chExt cx="1394" cy="3270"/>
            </a:xfrm>
          </p:grpSpPr>
          <p:sp>
            <p:nvSpPr>
              <p:cNvPr id="29800" name="Text Box 104"/>
              <p:cNvSpPr txBox="1">
                <a:spLocks noChangeArrowheads="1"/>
              </p:cNvSpPr>
              <p:nvPr/>
            </p:nvSpPr>
            <p:spPr bwMode="auto">
              <a:xfrm>
                <a:off x="5328" y="25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801" name="Text Box 105"/>
              <p:cNvSpPr txBox="1">
                <a:spLocks noChangeArrowheads="1"/>
              </p:cNvSpPr>
              <p:nvPr/>
            </p:nvSpPr>
            <p:spPr bwMode="auto">
              <a:xfrm>
                <a:off x="5376" y="1296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29802" name="Line 106"/>
              <p:cNvSpPr>
                <a:spLocks noChangeShapeType="1"/>
              </p:cNvSpPr>
              <p:nvPr/>
            </p:nvSpPr>
            <p:spPr bwMode="auto">
              <a:xfrm flipH="1" flipV="1">
                <a:off x="4176" y="378"/>
                <a:ext cx="62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9803" name="Line 107"/>
              <p:cNvSpPr>
                <a:spLocks noChangeShapeType="1"/>
              </p:cNvSpPr>
              <p:nvPr/>
            </p:nvSpPr>
            <p:spPr bwMode="auto">
              <a:xfrm flipH="1">
                <a:off x="4176" y="3216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cxnSp>
            <p:nvCxnSpPr>
              <p:cNvPr id="29804" name="AutoShape 108"/>
              <p:cNvCxnSpPr>
                <a:cxnSpLocks noChangeShapeType="1"/>
              </p:cNvCxnSpPr>
              <p:nvPr/>
            </p:nvCxnSpPr>
            <p:spPr bwMode="auto">
              <a:xfrm flipV="1">
                <a:off x="5232" y="2112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805" name="AutoShape 109"/>
              <p:cNvCxnSpPr>
                <a:cxnSpLocks noChangeShapeType="1"/>
              </p:cNvCxnSpPr>
              <p:nvPr/>
            </p:nvCxnSpPr>
            <p:spPr bwMode="auto">
              <a:xfrm>
                <a:off x="5232" y="906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9806" name="Text Box 110"/>
              <p:cNvSpPr txBox="1">
                <a:spLocks noChangeArrowheads="1"/>
              </p:cNvSpPr>
              <p:nvPr/>
            </p:nvSpPr>
            <p:spPr bwMode="auto">
              <a:xfrm>
                <a:off x="4416" y="576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29807" name="Text Box 111"/>
              <p:cNvSpPr txBox="1">
                <a:spLocks noChangeArrowheads="1"/>
              </p:cNvSpPr>
              <p:nvPr/>
            </p:nvSpPr>
            <p:spPr bwMode="auto">
              <a:xfrm>
                <a:off x="4368" y="3264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</p:grpSp>
      <p:sp>
        <p:nvSpPr>
          <p:cNvPr id="29808" name="Text Box 112"/>
          <p:cNvSpPr txBox="1">
            <a:spLocks noChangeArrowheads="1"/>
          </p:cNvSpPr>
          <p:nvPr/>
        </p:nvSpPr>
        <p:spPr bwMode="auto">
          <a:xfrm>
            <a:off x="441325" y="1938338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charset="0"/>
                <a:ea typeface="ＭＳ Ｐゴシック" charset="0"/>
              </a:rPr>
              <a:t>s o s o s o s o s o s s</a:t>
            </a:r>
          </a:p>
        </p:txBody>
      </p:sp>
      <p:sp>
        <p:nvSpPr>
          <p:cNvPr id="29809" name="Line 113"/>
          <p:cNvSpPr>
            <a:spLocks noChangeShapeType="1"/>
          </p:cNvSpPr>
          <p:nvPr/>
        </p:nvSpPr>
        <p:spPr bwMode="auto">
          <a:xfrm flipV="1">
            <a:off x="3352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9810" name="Text Box 114"/>
          <p:cNvSpPr txBox="1">
            <a:spLocks noChangeArrowheads="1"/>
          </p:cNvSpPr>
          <p:nvPr/>
        </p:nvSpPr>
        <p:spPr bwMode="auto">
          <a:xfrm>
            <a:off x="6553200" y="16764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3366"/>
                </a:solidFill>
                <a:latin typeface="Tahoma" charset="0"/>
                <a:ea typeface="ＭＳ Ｐゴシック" charset="0"/>
              </a:rPr>
              <a:t>*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F53F33-E5D5-F137-05FB-541A110C6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" y="5408342"/>
            <a:ext cx="2152789" cy="144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68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of an Automaton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set of strings accepted by an automaton A is the </a:t>
            </a:r>
            <a:r>
              <a:rPr lang="en-US" i="1">
                <a:solidFill>
                  <a:srgbClr val="FF0066"/>
                </a:solidFill>
              </a:rPr>
              <a:t>language</a:t>
            </a:r>
            <a:r>
              <a:rPr lang="en-US"/>
              <a:t>  of A.</a:t>
            </a:r>
          </a:p>
          <a:p>
            <a:r>
              <a:rPr lang="en-US"/>
              <a:t>Denoted L(A).</a:t>
            </a:r>
          </a:p>
          <a:p>
            <a:r>
              <a:rPr lang="en-US"/>
              <a:t>Different sets of final states -&gt; different languages.</a:t>
            </a:r>
          </a:p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As designed, L(Tennis) = strings that determine the winner.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F35-11B7-4E49-8036-91E717CFD248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34CB-8E85-BD4D-A1BE-3E7CEDEBD7C6}" type="slidenum">
              <a:rPr lang="en-US"/>
              <a:pPr/>
              <a:t>22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Deterministic Finite Automata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1688" y="3886200"/>
            <a:ext cx="6689349" cy="1752600"/>
          </a:xfrm>
        </p:spPr>
        <p:txBody>
          <a:bodyPr/>
          <a:lstStyle/>
          <a:p>
            <a:r>
              <a:rPr lang="en-US" dirty="0">
                <a:solidFill>
                  <a:srgbClr val="003366"/>
                </a:solidFill>
              </a:rPr>
              <a:t>Alphabets, Strings, and Languages</a:t>
            </a:r>
          </a:p>
          <a:p>
            <a:r>
              <a:rPr lang="en-US" dirty="0">
                <a:solidFill>
                  <a:srgbClr val="003366"/>
                </a:solidFill>
              </a:rPr>
              <a:t>Transition Graphs and Tables</a:t>
            </a:r>
          </a:p>
          <a:p>
            <a:r>
              <a:rPr lang="en-US" dirty="0">
                <a:solidFill>
                  <a:srgbClr val="003366"/>
                </a:solidFill>
              </a:rPr>
              <a:t>Some Proof Techniques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7994-277C-1345-81B4-152569B26986}" type="slidenum">
              <a:rPr lang="en-US"/>
              <a:pPr/>
              <a:t>23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Alphabets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 i="1">
                <a:solidFill>
                  <a:srgbClr val="FF0066"/>
                </a:solidFill>
              </a:rPr>
              <a:t>alphabet </a:t>
            </a:r>
            <a:r>
              <a:rPr lang="en-US"/>
              <a:t> is any finite set of symbols.</a:t>
            </a:r>
          </a:p>
          <a:p>
            <a:r>
              <a:rPr lang="en-US">
                <a:solidFill>
                  <a:srgbClr val="33CC33"/>
                </a:solidFill>
              </a:rPr>
              <a:t>Examples</a:t>
            </a:r>
            <a:r>
              <a:rPr lang="en-US"/>
              <a:t>:</a:t>
            </a:r>
          </a:p>
          <a:p>
            <a:pPr lvl="1">
              <a:buFont typeface="Monotype Sorts" charset="0"/>
              <a:buNone/>
            </a:pPr>
            <a:r>
              <a:rPr lang="en-US"/>
              <a:t>ASCII, Unicode,</a:t>
            </a:r>
          </a:p>
          <a:p>
            <a:pPr lvl="1">
              <a:buFont typeface="Monotype Sorts" charset="0"/>
              <a:buNone/>
            </a:pPr>
            <a:r>
              <a:rPr lang="en-US"/>
              <a:t>{0,1} (</a:t>
            </a:r>
            <a:r>
              <a:rPr lang="en-US" i="1">
                <a:solidFill>
                  <a:srgbClr val="FF0066"/>
                </a:solidFill>
              </a:rPr>
              <a:t>binary alphabet</a:t>
            </a:r>
            <a:r>
              <a:rPr lang="en-US"/>
              <a:t> ),</a:t>
            </a:r>
          </a:p>
          <a:p>
            <a:pPr lvl="1">
              <a:buFont typeface="Monotype Sorts" charset="0"/>
              <a:buNone/>
            </a:pPr>
            <a:r>
              <a:rPr lang="en-US"/>
              <a:t>{a,b,c}, {s,o},</a:t>
            </a:r>
          </a:p>
          <a:p>
            <a:pPr lvl="1">
              <a:buFont typeface="Monotype Sorts" charset="0"/>
              <a:buNone/>
            </a:pPr>
            <a:r>
              <a:rPr lang="en-US"/>
              <a:t>set of signals used by a protocol.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2717-0BDC-8046-A635-C3A6BDE7A10C}" type="slidenum">
              <a:rPr lang="en-US"/>
              <a:pPr/>
              <a:t>24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Strings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876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66"/>
                </a:solidFill>
              </a:rPr>
              <a:t>string</a:t>
            </a:r>
            <a:r>
              <a:rPr lang="en-US" dirty="0"/>
              <a:t>  over an alphabet </a:t>
            </a:r>
            <a:r>
              <a:rPr lang="en-US" dirty="0" err="1">
                <a:latin typeface="Lucida Sans Unicode" charset="0"/>
              </a:rPr>
              <a:t>Σ</a:t>
            </a:r>
            <a:r>
              <a:rPr lang="en-US" dirty="0">
                <a:latin typeface="MS Shell Dlg 2" charset="0"/>
              </a:rPr>
              <a:t> </a:t>
            </a:r>
            <a:r>
              <a:rPr lang="en-US" dirty="0"/>
              <a:t>is a list, each element of which is a member of </a:t>
            </a:r>
            <a:r>
              <a:rPr lang="en-US" dirty="0" err="1">
                <a:latin typeface="Lucida Sans Unicode" charset="0"/>
              </a:rPr>
              <a:t>Σ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Strings shown with no commas or quotes, e.g., </a:t>
            </a:r>
            <a:r>
              <a:rPr lang="en-US" dirty="0" err="1"/>
              <a:t>abc</a:t>
            </a:r>
            <a:r>
              <a:rPr lang="en-US" dirty="0"/>
              <a:t> or 01101.</a:t>
            </a:r>
          </a:p>
          <a:p>
            <a:r>
              <a:rPr lang="en-US" dirty="0" err="1">
                <a:latin typeface="Lucida Sans Unicode" charset="0"/>
              </a:rPr>
              <a:t>Σ</a:t>
            </a:r>
            <a:r>
              <a:rPr lang="en-US" dirty="0"/>
              <a:t>* = set of all strings over alphabet </a:t>
            </a:r>
            <a:r>
              <a:rPr lang="en-US" dirty="0" err="1">
                <a:latin typeface="Lucida Sans Unicode" charset="0"/>
              </a:rPr>
              <a:t>Σ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i="1" dirty="0">
                <a:solidFill>
                  <a:srgbClr val="FF0066"/>
                </a:solidFill>
              </a:rPr>
              <a:t>length </a:t>
            </a:r>
            <a:r>
              <a:rPr lang="en-US" dirty="0"/>
              <a:t> of a string is its number of positions.</a:t>
            </a:r>
          </a:p>
          <a:p>
            <a:r>
              <a:rPr lang="en-US" dirty="0" err="1">
                <a:latin typeface="Lucida Sans Unicode" charset="0"/>
              </a:rPr>
              <a:t>ε</a:t>
            </a:r>
            <a:r>
              <a:rPr lang="en-US" dirty="0">
                <a:latin typeface="Lucida Sans Unicode" charset="0"/>
              </a:rPr>
              <a:t> </a:t>
            </a:r>
            <a:r>
              <a:rPr lang="en-US" dirty="0"/>
              <a:t>stands for the </a:t>
            </a:r>
            <a:r>
              <a:rPr lang="en-US" i="1" dirty="0">
                <a:solidFill>
                  <a:srgbClr val="FF0066"/>
                </a:solidFill>
              </a:rPr>
              <a:t>empty string</a:t>
            </a:r>
            <a:r>
              <a:rPr lang="en-US" dirty="0"/>
              <a:t>  (string of length 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D7B-7F3D-0D4A-8AAD-19361280FEB0}" type="slidenum">
              <a:rPr lang="en-US"/>
              <a:pPr/>
              <a:t>25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Strings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{0,1}* = {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, 0, 1, 00, 01, 10, 11, 000, 001, . . . }</a:t>
            </a:r>
          </a:p>
          <a:p>
            <a:r>
              <a:rPr lang="en-US">
                <a:solidFill>
                  <a:srgbClr val="CC3300"/>
                </a:solidFill>
              </a:rPr>
              <a:t>Subtlety</a:t>
            </a:r>
            <a:r>
              <a:rPr lang="en-US"/>
              <a:t>: 0 as a string, 0 as a symbol look the same.</a:t>
            </a:r>
          </a:p>
          <a:p>
            <a:pPr lvl="1"/>
            <a:r>
              <a:rPr lang="en-US"/>
              <a:t>Context determines the type.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D1D2-C8CA-1844-90E8-CEAD9B8A0B87}" type="slidenum">
              <a:rPr lang="en-US"/>
              <a:pPr/>
              <a:t>26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3333"/>
            <a:ext cx="7772400" cy="733778"/>
          </a:xfrm>
        </p:spPr>
        <p:txBody>
          <a:bodyPr/>
          <a:lstStyle/>
          <a:p>
            <a:r>
              <a:rPr lang="en-US" dirty="0"/>
              <a:t>Languages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6644" cy="4114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66"/>
                </a:solidFill>
              </a:rPr>
              <a:t>language</a:t>
            </a:r>
            <a:r>
              <a:rPr lang="en-US" dirty="0"/>
              <a:t>  is a subset of </a:t>
            </a:r>
            <a:r>
              <a:rPr lang="en-US" dirty="0" err="1">
                <a:latin typeface="Lucida Sans Unicode" charset="0"/>
              </a:rPr>
              <a:t>Σ</a:t>
            </a:r>
            <a:r>
              <a:rPr lang="en-US" dirty="0"/>
              <a:t>* for some alphabet </a:t>
            </a:r>
            <a:r>
              <a:rPr lang="en-US" dirty="0" err="1">
                <a:latin typeface="Lucida Sans Unicode" charset="0"/>
              </a:rPr>
              <a:t>Σ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The set of strings of 0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and 1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with no two consecutive 1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s.</a:t>
            </a:r>
          </a:p>
          <a:p>
            <a:r>
              <a:rPr lang="en-US" dirty="0"/>
              <a:t>L = {</a:t>
            </a:r>
            <a:r>
              <a:rPr lang="en-US" dirty="0" err="1">
                <a:latin typeface="Lucida Sans Unicode" charset="0"/>
              </a:rPr>
              <a:t>ε</a:t>
            </a:r>
            <a:r>
              <a:rPr lang="en-US" dirty="0"/>
              <a:t>, 0, 1, 00, 01, 10, 000, 001, 010, 100, 101, 0000, 0001, 0010, 0100, 0101, 1000, 1001, 1010, . . .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D892-9C8C-0143-AC19-228CFF6A4A8A}" type="slidenum">
              <a:rPr lang="en-US"/>
              <a:pPr/>
              <a:t>27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Deterministic Finite Automata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A formalism for defining languages, consisting of: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A finite set of </a:t>
            </a:r>
            <a:r>
              <a:rPr lang="en-US" i="1">
                <a:solidFill>
                  <a:srgbClr val="FF0066"/>
                </a:solidFill>
              </a:rPr>
              <a:t>states </a:t>
            </a:r>
            <a:r>
              <a:rPr lang="en-US"/>
              <a:t> (Q, typically).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An </a:t>
            </a:r>
            <a:r>
              <a:rPr lang="en-US" i="1">
                <a:solidFill>
                  <a:srgbClr val="FF0066"/>
                </a:solidFill>
              </a:rPr>
              <a:t>input alphabet</a:t>
            </a:r>
            <a:r>
              <a:rPr lang="en-US"/>
              <a:t>  (</a:t>
            </a:r>
            <a:r>
              <a:rPr lang="en-US">
                <a:latin typeface="Lucida Sans Unicode" charset="0"/>
              </a:rPr>
              <a:t>Σ</a:t>
            </a:r>
            <a:r>
              <a:rPr lang="en-US"/>
              <a:t>, typically).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A </a:t>
            </a:r>
            <a:r>
              <a:rPr lang="en-US" i="1">
                <a:solidFill>
                  <a:srgbClr val="FF0066"/>
                </a:solidFill>
              </a:rPr>
              <a:t>transition function</a:t>
            </a:r>
            <a:r>
              <a:rPr lang="en-US"/>
              <a:t>  (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, typically).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A </a:t>
            </a:r>
            <a:r>
              <a:rPr lang="en-US" i="1">
                <a:solidFill>
                  <a:srgbClr val="FF0066"/>
                </a:solidFill>
              </a:rPr>
              <a:t>start state</a:t>
            </a:r>
            <a:r>
              <a:rPr lang="en-US"/>
              <a:t>  (q</a:t>
            </a:r>
            <a:r>
              <a:rPr lang="en-US" baseline="-25000"/>
              <a:t>0</a:t>
            </a:r>
            <a:r>
              <a:rPr lang="en-US"/>
              <a:t>, in Q, typically).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A set of </a:t>
            </a:r>
            <a:r>
              <a:rPr lang="en-US" i="1">
                <a:solidFill>
                  <a:srgbClr val="FF0066"/>
                </a:solidFill>
              </a:rPr>
              <a:t>final states</a:t>
            </a:r>
            <a:r>
              <a:rPr lang="en-US"/>
              <a:t>  (F </a:t>
            </a:r>
            <a:r>
              <a:rPr lang="en-US">
                <a:latin typeface="Lucida Sans Unicode" charset="0"/>
              </a:rPr>
              <a:t>⊆ </a:t>
            </a:r>
            <a:r>
              <a:rPr lang="en-US"/>
              <a:t>Q, typically).</a:t>
            </a:r>
          </a:p>
          <a:p>
            <a:pPr marL="1371600" lvl="2" indent="-457200">
              <a:buFont typeface="Monotype Sorts" charset="0"/>
              <a:buChar char="u"/>
            </a:pPr>
            <a:r>
              <a:rPr lang="ja-JP" altLang="en-US">
                <a:latin typeface="Arial"/>
              </a:rPr>
              <a:t>“</a:t>
            </a:r>
            <a:r>
              <a:rPr lang="en-US"/>
              <a:t>Final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and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accepting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are synonyms.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441A-A5CF-7B4F-B66A-F9084F784335}" type="slidenum">
              <a:rPr lang="en-US"/>
              <a:pPr/>
              <a:t>28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Transition Function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dirty="0"/>
              <a:t>Takes two arguments: a state and an input symbol.</a:t>
            </a:r>
          </a:p>
          <a:p>
            <a:r>
              <a:rPr lang="en-US" dirty="0" err="1">
                <a:latin typeface="Lucida Sans Unicode" charset="0"/>
              </a:rPr>
              <a:t>δ</a:t>
            </a:r>
            <a:r>
              <a:rPr lang="en-US" dirty="0"/>
              <a:t>(q, a) = the state that the DFA goes to when it is in state </a:t>
            </a:r>
            <a:r>
              <a:rPr lang="en-US" i="1" dirty="0"/>
              <a:t>q</a:t>
            </a:r>
            <a:r>
              <a:rPr lang="en-US" dirty="0"/>
              <a:t>  and input </a:t>
            </a:r>
            <a:r>
              <a:rPr lang="en-US" i="1" dirty="0"/>
              <a:t>a</a:t>
            </a:r>
            <a:r>
              <a:rPr lang="en-US" dirty="0"/>
              <a:t>  is received.</a:t>
            </a:r>
          </a:p>
          <a:p>
            <a:r>
              <a:rPr lang="en-US" dirty="0">
                <a:solidFill>
                  <a:srgbClr val="FF9900"/>
                </a:solidFill>
              </a:rPr>
              <a:t>Note</a:t>
            </a:r>
            <a:r>
              <a:rPr lang="en-US" dirty="0"/>
              <a:t>: </a:t>
            </a:r>
            <a:r>
              <a:rPr lang="en-US" dirty="0" err="1">
                <a:latin typeface="Lucida Sans Unicode" charset="0"/>
              </a:rPr>
              <a:t>δ</a:t>
            </a:r>
            <a:r>
              <a:rPr lang="en-US" dirty="0">
                <a:latin typeface="Lucida Sans Unicode" charset="0"/>
              </a:rPr>
              <a:t> </a:t>
            </a:r>
            <a:r>
              <a:rPr lang="en-US" dirty="0"/>
              <a:t>is a total function: always a next state – add a </a:t>
            </a:r>
            <a:r>
              <a:rPr lang="en-US" i="1" dirty="0">
                <a:solidFill>
                  <a:srgbClr val="FF0066"/>
                </a:solidFill>
              </a:rPr>
              <a:t>dead state</a:t>
            </a:r>
            <a:r>
              <a:rPr lang="en-US" dirty="0"/>
              <a:t>  if no transition (Example on next slide).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6713-F918-CC4D-A65A-94709C437F65}" type="slidenum">
              <a:rPr lang="en-US"/>
              <a:pPr/>
              <a:t>29</a:t>
            </a:fld>
            <a:endParaRPr lang="en-US"/>
          </a:p>
        </p:txBody>
      </p:sp>
      <p:sp>
        <p:nvSpPr>
          <p:cNvPr id="84995" name="Oval 3"/>
          <p:cNvSpPr>
            <a:spLocks noChangeArrowheads="1"/>
          </p:cNvSpPr>
          <p:nvPr/>
        </p:nvSpPr>
        <p:spPr bwMode="auto">
          <a:xfrm>
            <a:off x="381000" y="2971800"/>
            <a:ext cx="609600" cy="361950"/>
          </a:xfrm>
          <a:prstGeom prst="ellipse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Love</a:t>
            </a:r>
          </a:p>
        </p:txBody>
      </p:sp>
      <p:grpSp>
        <p:nvGrpSpPr>
          <p:cNvPr id="84996" name="Group 4"/>
          <p:cNvGrpSpPr>
            <a:grpSpLocks/>
          </p:cNvGrpSpPr>
          <p:nvPr/>
        </p:nvGrpSpPr>
        <p:grpSpPr bwMode="auto">
          <a:xfrm>
            <a:off x="0" y="2336800"/>
            <a:ext cx="666750" cy="666750"/>
            <a:chOff x="0" y="1392"/>
            <a:chExt cx="420" cy="528"/>
          </a:xfrm>
        </p:grpSpPr>
        <p:sp>
          <p:nvSpPr>
            <p:cNvPr id="84997" name="Text Box 5"/>
            <p:cNvSpPr txBox="1">
              <a:spLocks noChangeArrowheads="1"/>
            </p:cNvSpPr>
            <p:nvPr/>
          </p:nvSpPr>
          <p:spPr bwMode="auto">
            <a:xfrm>
              <a:off x="0" y="1392"/>
              <a:ext cx="4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Start</a:t>
              </a:r>
            </a:p>
          </p:txBody>
        </p:sp>
        <p:sp>
          <p:nvSpPr>
            <p:cNvPr id="84998" name="Line 6"/>
            <p:cNvSpPr>
              <a:spLocks noChangeShapeType="1"/>
            </p:cNvSpPr>
            <p:nvPr/>
          </p:nvSpPr>
          <p:spPr bwMode="auto">
            <a:xfrm>
              <a:off x="202" y="1680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1143000" y="3573463"/>
            <a:ext cx="1066800" cy="363537"/>
          </a:xfrm>
          <a:prstGeom prst="ellipse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Love-15</a:t>
            </a:r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1219200" y="2362200"/>
            <a:ext cx="990600" cy="363538"/>
          </a:xfrm>
          <a:prstGeom prst="ellipse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15-Love</a:t>
            </a:r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 flipV="1">
            <a:off x="914400" y="2665413"/>
            <a:ext cx="457200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914400" y="3330575"/>
            <a:ext cx="45720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838200" y="2605088"/>
            <a:ext cx="28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838200" y="3392488"/>
            <a:ext cx="307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o</a:t>
            </a:r>
          </a:p>
        </p:txBody>
      </p: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2133600" y="1792288"/>
            <a:ext cx="1600200" cy="2543175"/>
            <a:chOff x="1344" y="960"/>
            <a:chExt cx="1008" cy="2016"/>
          </a:xfrm>
        </p:grpSpPr>
        <p:sp>
          <p:nvSpPr>
            <p:cNvPr id="85007" name="Oval 15"/>
            <p:cNvSpPr>
              <a:spLocks noChangeArrowheads="1"/>
            </p:cNvSpPr>
            <p:nvPr/>
          </p:nvSpPr>
          <p:spPr bwMode="auto">
            <a:xfrm>
              <a:off x="1728" y="2688"/>
              <a:ext cx="62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Love-30</a:t>
              </a:r>
            </a:p>
          </p:txBody>
        </p:sp>
        <p:sp>
          <p:nvSpPr>
            <p:cNvPr id="85008" name="Oval 16"/>
            <p:cNvSpPr>
              <a:spLocks noChangeArrowheads="1"/>
            </p:cNvSpPr>
            <p:nvPr/>
          </p:nvSpPr>
          <p:spPr bwMode="auto">
            <a:xfrm>
              <a:off x="1776" y="1872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15-all</a:t>
              </a:r>
            </a:p>
          </p:txBody>
        </p:sp>
        <p:sp>
          <p:nvSpPr>
            <p:cNvPr id="85009" name="Oval 17"/>
            <p:cNvSpPr>
              <a:spLocks noChangeArrowheads="1"/>
            </p:cNvSpPr>
            <p:nvPr/>
          </p:nvSpPr>
          <p:spPr bwMode="auto">
            <a:xfrm>
              <a:off x="1680" y="960"/>
              <a:ext cx="62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30-Love</a:t>
              </a:r>
            </a:p>
          </p:txBody>
        </p:sp>
        <p:sp>
          <p:nvSpPr>
            <p:cNvPr id="85010" name="Line 18"/>
            <p:cNvSpPr>
              <a:spLocks noChangeShapeType="1"/>
            </p:cNvSpPr>
            <p:nvPr/>
          </p:nvSpPr>
          <p:spPr bwMode="auto">
            <a:xfrm flipV="1">
              <a:off x="1344" y="1200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1" name="Line 19"/>
            <p:cNvSpPr>
              <a:spLocks noChangeShapeType="1"/>
            </p:cNvSpPr>
            <p:nvPr/>
          </p:nvSpPr>
          <p:spPr bwMode="auto">
            <a:xfrm>
              <a:off x="1344" y="1632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2" name="Line 20"/>
            <p:cNvSpPr>
              <a:spLocks noChangeShapeType="1"/>
            </p:cNvSpPr>
            <p:nvPr/>
          </p:nvSpPr>
          <p:spPr bwMode="auto">
            <a:xfrm flipV="1">
              <a:off x="1344" y="211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3" name="Line 21"/>
            <p:cNvSpPr>
              <a:spLocks noChangeShapeType="1"/>
            </p:cNvSpPr>
            <p:nvPr/>
          </p:nvSpPr>
          <p:spPr bwMode="auto">
            <a:xfrm>
              <a:off x="1344" y="2592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4" name="Text Box 22"/>
            <p:cNvSpPr txBox="1">
              <a:spLocks noChangeArrowheads="1"/>
            </p:cNvSpPr>
            <p:nvPr/>
          </p:nvSpPr>
          <p:spPr bwMode="auto">
            <a:xfrm>
              <a:off x="1488" y="2064"/>
              <a:ext cx="180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85015" name="Text Box 23"/>
            <p:cNvSpPr txBox="1">
              <a:spLocks noChangeArrowheads="1"/>
            </p:cNvSpPr>
            <p:nvPr/>
          </p:nvSpPr>
          <p:spPr bwMode="auto">
            <a:xfrm>
              <a:off x="1392" y="1153"/>
              <a:ext cx="1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85016" name="Text Box 24"/>
            <p:cNvSpPr txBox="1">
              <a:spLocks noChangeArrowheads="1"/>
            </p:cNvSpPr>
            <p:nvPr/>
          </p:nvSpPr>
          <p:spPr bwMode="auto">
            <a:xfrm>
              <a:off x="1488" y="1728"/>
              <a:ext cx="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  <p:sp>
          <p:nvSpPr>
            <p:cNvPr id="85017" name="Text Box 25"/>
            <p:cNvSpPr txBox="1">
              <a:spLocks noChangeArrowheads="1"/>
            </p:cNvSpPr>
            <p:nvPr/>
          </p:nvSpPr>
          <p:spPr bwMode="auto">
            <a:xfrm>
              <a:off x="1392" y="2592"/>
              <a:ext cx="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</p:grpSp>
      <p:grpSp>
        <p:nvGrpSpPr>
          <p:cNvPr id="85018" name="Group 26"/>
          <p:cNvGrpSpPr>
            <a:grpSpLocks/>
          </p:cNvGrpSpPr>
          <p:nvPr/>
        </p:nvGrpSpPr>
        <p:grpSpPr bwMode="auto">
          <a:xfrm>
            <a:off x="3505200" y="1306513"/>
            <a:ext cx="1600200" cy="3513137"/>
            <a:chOff x="2208" y="576"/>
            <a:chExt cx="1008" cy="2784"/>
          </a:xfrm>
        </p:grpSpPr>
        <p:sp>
          <p:nvSpPr>
            <p:cNvPr id="85019" name="Oval 27"/>
            <p:cNvSpPr>
              <a:spLocks noChangeArrowheads="1"/>
            </p:cNvSpPr>
            <p:nvPr/>
          </p:nvSpPr>
          <p:spPr bwMode="auto">
            <a:xfrm>
              <a:off x="2592" y="3072"/>
              <a:ext cx="62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Love-40</a:t>
              </a:r>
            </a:p>
          </p:txBody>
        </p:sp>
        <p:sp>
          <p:nvSpPr>
            <p:cNvPr id="85020" name="Oval 28"/>
            <p:cNvSpPr>
              <a:spLocks noChangeArrowheads="1"/>
            </p:cNvSpPr>
            <p:nvPr/>
          </p:nvSpPr>
          <p:spPr bwMode="auto">
            <a:xfrm>
              <a:off x="2640" y="2304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15-30</a:t>
              </a:r>
            </a:p>
          </p:txBody>
        </p:sp>
        <p:sp>
          <p:nvSpPr>
            <p:cNvPr id="85021" name="Oval 29"/>
            <p:cNvSpPr>
              <a:spLocks noChangeArrowheads="1"/>
            </p:cNvSpPr>
            <p:nvPr/>
          </p:nvSpPr>
          <p:spPr bwMode="auto">
            <a:xfrm>
              <a:off x="2640" y="1440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30-15</a:t>
              </a:r>
            </a:p>
          </p:txBody>
        </p:sp>
        <p:sp>
          <p:nvSpPr>
            <p:cNvPr id="85022" name="Oval 30"/>
            <p:cNvSpPr>
              <a:spLocks noChangeArrowheads="1"/>
            </p:cNvSpPr>
            <p:nvPr/>
          </p:nvSpPr>
          <p:spPr bwMode="auto">
            <a:xfrm>
              <a:off x="2592" y="576"/>
              <a:ext cx="576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40-Love</a:t>
              </a:r>
            </a:p>
          </p:txBody>
        </p:sp>
        <p:sp>
          <p:nvSpPr>
            <p:cNvPr id="85023" name="Line 31"/>
            <p:cNvSpPr>
              <a:spLocks noChangeShapeType="1"/>
            </p:cNvSpPr>
            <p:nvPr/>
          </p:nvSpPr>
          <p:spPr bwMode="auto">
            <a:xfrm flipV="1">
              <a:off x="2256" y="816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4" name="Line 32"/>
            <p:cNvSpPr>
              <a:spLocks noChangeShapeType="1"/>
            </p:cNvSpPr>
            <p:nvPr/>
          </p:nvSpPr>
          <p:spPr bwMode="auto">
            <a:xfrm>
              <a:off x="2256" y="120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5" name="Line 33"/>
            <p:cNvSpPr>
              <a:spLocks noChangeShapeType="1"/>
            </p:cNvSpPr>
            <p:nvPr/>
          </p:nvSpPr>
          <p:spPr bwMode="auto">
            <a:xfrm flipV="1">
              <a:off x="2208" y="1680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6" name="Line 34"/>
            <p:cNvSpPr>
              <a:spLocks noChangeShapeType="1"/>
            </p:cNvSpPr>
            <p:nvPr/>
          </p:nvSpPr>
          <p:spPr bwMode="auto">
            <a:xfrm>
              <a:off x="2208" y="2112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7" name="Line 35"/>
            <p:cNvSpPr>
              <a:spLocks noChangeShapeType="1"/>
            </p:cNvSpPr>
            <p:nvPr/>
          </p:nvSpPr>
          <p:spPr bwMode="auto">
            <a:xfrm flipV="1">
              <a:off x="2304" y="2544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8" name="Line 36"/>
            <p:cNvSpPr>
              <a:spLocks noChangeShapeType="1"/>
            </p:cNvSpPr>
            <p:nvPr/>
          </p:nvSpPr>
          <p:spPr bwMode="auto">
            <a:xfrm>
              <a:off x="230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9" name="Text Box 37"/>
            <p:cNvSpPr txBox="1">
              <a:spLocks noChangeArrowheads="1"/>
            </p:cNvSpPr>
            <p:nvPr/>
          </p:nvSpPr>
          <p:spPr bwMode="auto">
            <a:xfrm>
              <a:off x="2304" y="2495"/>
              <a:ext cx="1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85030" name="Text Box 38"/>
            <p:cNvSpPr txBox="1">
              <a:spLocks noChangeArrowheads="1"/>
            </p:cNvSpPr>
            <p:nvPr/>
          </p:nvSpPr>
          <p:spPr bwMode="auto">
            <a:xfrm>
              <a:off x="2304" y="1631"/>
              <a:ext cx="1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85031" name="Text Box 39"/>
            <p:cNvSpPr txBox="1">
              <a:spLocks noChangeArrowheads="1"/>
            </p:cNvSpPr>
            <p:nvPr/>
          </p:nvSpPr>
          <p:spPr bwMode="auto">
            <a:xfrm>
              <a:off x="2304" y="719"/>
              <a:ext cx="1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85032" name="Text Box 40"/>
            <p:cNvSpPr txBox="1">
              <a:spLocks noChangeArrowheads="1"/>
            </p:cNvSpPr>
            <p:nvPr/>
          </p:nvSpPr>
          <p:spPr bwMode="auto">
            <a:xfrm>
              <a:off x="2304" y="2928"/>
              <a:ext cx="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  <p:sp>
          <p:nvSpPr>
            <p:cNvPr id="85033" name="Text Box 41"/>
            <p:cNvSpPr txBox="1">
              <a:spLocks noChangeArrowheads="1"/>
            </p:cNvSpPr>
            <p:nvPr/>
          </p:nvSpPr>
          <p:spPr bwMode="auto">
            <a:xfrm>
              <a:off x="2304" y="2159"/>
              <a:ext cx="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  <p:sp>
          <p:nvSpPr>
            <p:cNvPr id="85034" name="Text Box 42"/>
            <p:cNvSpPr txBox="1">
              <a:spLocks noChangeArrowheads="1"/>
            </p:cNvSpPr>
            <p:nvPr/>
          </p:nvSpPr>
          <p:spPr bwMode="auto">
            <a:xfrm>
              <a:off x="2304" y="1295"/>
              <a:ext cx="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</p:grpSp>
      <p:grpSp>
        <p:nvGrpSpPr>
          <p:cNvPr id="85035" name="Group 43"/>
          <p:cNvGrpSpPr>
            <a:grpSpLocks/>
          </p:cNvGrpSpPr>
          <p:nvPr/>
        </p:nvGrpSpPr>
        <p:grpSpPr bwMode="auto">
          <a:xfrm>
            <a:off x="4953000" y="762000"/>
            <a:ext cx="1676400" cy="4724400"/>
            <a:chOff x="3120" y="144"/>
            <a:chExt cx="1056" cy="3744"/>
          </a:xfrm>
        </p:grpSpPr>
        <p:grpSp>
          <p:nvGrpSpPr>
            <p:cNvPr id="85036" name="Group 44"/>
            <p:cNvGrpSpPr>
              <a:grpSpLocks/>
            </p:cNvGrpSpPr>
            <p:nvPr/>
          </p:nvGrpSpPr>
          <p:grpSpPr bwMode="auto">
            <a:xfrm>
              <a:off x="3504" y="144"/>
              <a:ext cx="672" cy="480"/>
              <a:chOff x="4128" y="864"/>
              <a:chExt cx="672" cy="480"/>
            </a:xfrm>
          </p:grpSpPr>
          <p:sp>
            <p:nvSpPr>
              <p:cNvPr id="85037" name="Oval 45"/>
              <p:cNvSpPr>
                <a:spLocks noChangeArrowheads="1"/>
              </p:cNvSpPr>
              <p:nvPr/>
            </p:nvSpPr>
            <p:spPr bwMode="auto">
              <a:xfrm>
                <a:off x="4176" y="912"/>
                <a:ext cx="576" cy="384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Server</a:t>
                </a:r>
              </a:p>
              <a:p>
                <a:pPr algn="ctr"/>
                <a:r>
                  <a:rPr lang="en-US" sz="1800"/>
                  <a:t>Wins</a:t>
                </a:r>
              </a:p>
            </p:txBody>
          </p:sp>
          <p:sp>
            <p:nvSpPr>
              <p:cNvPr id="85038" name="Oval 46"/>
              <p:cNvSpPr>
                <a:spLocks noChangeArrowheads="1"/>
              </p:cNvSpPr>
              <p:nvPr/>
            </p:nvSpPr>
            <p:spPr bwMode="auto">
              <a:xfrm>
                <a:off x="4128" y="864"/>
                <a:ext cx="672" cy="4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039" name="Group 47"/>
            <p:cNvGrpSpPr>
              <a:grpSpLocks/>
            </p:cNvGrpSpPr>
            <p:nvPr/>
          </p:nvGrpSpPr>
          <p:grpSpPr bwMode="auto">
            <a:xfrm>
              <a:off x="3504" y="3408"/>
              <a:ext cx="672" cy="480"/>
              <a:chOff x="4032" y="2400"/>
              <a:chExt cx="672" cy="480"/>
            </a:xfrm>
          </p:grpSpPr>
          <p:sp>
            <p:nvSpPr>
              <p:cNvPr id="85040" name="Oval 48"/>
              <p:cNvSpPr>
                <a:spLocks noChangeArrowheads="1"/>
              </p:cNvSpPr>
              <p:nvPr/>
            </p:nvSpPr>
            <p:spPr bwMode="auto">
              <a:xfrm>
                <a:off x="4080" y="2448"/>
                <a:ext cx="576" cy="384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Opp</a:t>
                </a:r>
                <a:r>
                  <a:rPr lang="ja-JP" altLang="en-US" sz="1800">
                    <a:latin typeface="Arial"/>
                  </a:rPr>
                  <a:t>’</a:t>
                </a:r>
                <a:r>
                  <a:rPr lang="en-US" sz="1800"/>
                  <a:t>nt</a:t>
                </a:r>
              </a:p>
              <a:p>
                <a:pPr algn="ctr"/>
                <a:r>
                  <a:rPr lang="en-US" sz="1800"/>
                  <a:t>Wins</a:t>
                </a:r>
              </a:p>
            </p:txBody>
          </p:sp>
          <p:sp>
            <p:nvSpPr>
              <p:cNvPr id="85041" name="Oval 49"/>
              <p:cNvSpPr>
                <a:spLocks noChangeArrowheads="1"/>
              </p:cNvSpPr>
              <p:nvPr/>
            </p:nvSpPr>
            <p:spPr bwMode="auto">
              <a:xfrm>
                <a:off x="4032" y="2400"/>
                <a:ext cx="672" cy="4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042" name="Line 50"/>
            <p:cNvSpPr>
              <a:spLocks noChangeShapeType="1"/>
            </p:cNvSpPr>
            <p:nvPr/>
          </p:nvSpPr>
          <p:spPr bwMode="auto">
            <a:xfrm>
              <a:off x="3168" y="3312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3" name="Line 51"/>
            <p:cNvSpPr>
              <a:spLocks noChangeShapeType="1"/>
            </p:cNvSpPr>
            <p:nvPr/>
          </p:nvSpPr>
          <p:spPr bwMode="auto">
            <a:xfrm flipV="1">
              <a:off x="3120" y="480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4" name="Text Box 52"/>
            <p:cNvSpPr txBox="1">
              <a:spLocks noChangeArrowheads="1"/>
            </p:cNvSpPr>
            <p:nvPr/>
          </p:nvSpPr>
          <p:spPr bwMode="auto">
            <a:xfrm>
              <a:off x="3168" y="384"/>
              <a:ext cx="1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85045" name="Text Box 53"/>
            <p:cNvSpPr txBox="1">
              <a:spLocks noChangeArrowheads="1"/>
            </p:cNvSpPr>
            <p:nvPr/>
          </p:nvSpPr>
          <p:spPr bwMode="auto">
            <a:xfrm>
              <a:off x="3216" y="3360"/>
              <a:ext cx="19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</p:grpSp>
      <p:grpSp>
        <p:nvGrpSpPr>
          <p:cNvPr id="85046" name="Group 54"/>
          <p:cNvGrpSpPr>
            <a:grpSpLocks/>
          </p:cNvGrpSpPr>
          <p:nvPr/>
        </p:nvGrpSpPr>
        <p:grpSpPr bwMode="auto">
          <a:xfrm>
            <a:off x="4876800" y="1609725"/>
            <a:ext cx="1447800" cy="2971800"/>
            <a:chOff x="3072" y="816"/>
            <a:chExt cx="912" cy="2355"/>
          </a:xfrm>
        </p:grpSpPr>
        <p:sp>
          <p:nvSpPr>
            <p:cNvPr id="85047" name="Oval 55"/>
            <p:cNvSpPr>
              <a:spLocks noChangeArrowheads="1"/>
            </p:cNvSpPr>
            <p:nvPr/>
          </p:nvSpPr>
          <p:spPr bwMode="auto">
            <a:xfrm>
              <a:off x="3504" y="1104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40-15</a:t>
              </a:r>
            </a:p>
          </p:txBody>
        </p:sp>
        <p:sp>
          <p:nvSpPr>
            <p:cNvPr id="85048" name="Oval 56"/>
            <p:cNvSpPr>
              <a:spLocks noChangeArrowheads="1"/>
            </p:cNvSpPr>
            <p:nvPr/>
          </p:nvSpPr>
          <p:spPr bwMode="auto">
            <a:xfrm>
              <a:off x="3504" y="2688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15-40</a:t>
              </a:r>
            </a:p>
          </p:txBody>
        </p:sp>
        <p:sp>
          <p:nvSpPr>
            <p:cNvPr id="85049" name="Oval 57"/>
            <p:cNvSpPr>
              <a:spLocks noChangeArrowheads="1"/>
            </p:cNvSpPr>
            <p:nvPr/>
          </p:nvSpPr>
          <p:spPr bwMode="auto">
            <a:xfrm>
              <a:off x="3504" y="1872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30-all</a:t>
              </a:r>
            </a:p>
          </p:txBody>
        </p:sp>
        <p:sp>
          <p:nvSpPr>
            <p:cNvPr id="85050" name="Line 58"/>
            <p:cNvSpPr>
              <a:spLocks noChangeShapeType="1"/>
            </p:cNvSpPr>
            <p:nvPr/>
          </p:nvSpPr>
          <p:spPr bwMode="auto">
            <a:xfrm>
              <a:off x="3120" y="816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1" name="Line 59"/>
            <p:cNvSpPr>
              <a:spLocks noChangeShapeType="1"/>
            </p:cNvSpPr>
            <p:nvPr/>
          </p:nvSpPr>
          <p:spPr bwMode="auto">
            <a:xfrm flipV="1">
              <a:off x="3072" y="1344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2" name="Line 60"/>
            <p:cNvSpPr>
              <a:spLocks noChangeShapeType="1"/>
            </p:cNvSpPr>
            <p:nvPr/>
          </p:nvSpPr>
          <p:spPr bwMode="auto">
            <a:xfrm>
              <a:off x="3072" y="1680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3" name="Line 61"/>
            <p:cNvSpPr>
              <a:spLocks noChangeShapeType="1"/>
            </p:cNvSpPr>
            <p:nvPr/>
          </p:nvSpPr>
          <p:spPr bwMode="auto">
            <a:xfrm flipV="1">
              <a:off x="3072" y="2112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4" name="Line 62"/>
            <p:cNvSpPr>
              <a:spLocks noChangeShapeType="1"/>
            </p:cNvSpPr>
            <p:nvPr/>
          </p:nvSpPr>
          <p:spPr bwMode="auto">
            <a:xfrm>
              <a:off x="3072" y="2544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5" name="Line 63"/>
            <p:cNvSpPr>
              <a:spLocks noChangeShapeType="1"/>
            </p:cNvSpPr>
            <p:nvPr/>
          </p:nvSpPr>
          <p:spPr bwMode="auto">
            <a:xfrm flipV="1">
              <a:off x="3168" y="2928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6" name="Text Box 64"/>
            <p:cNvSpPr txBox="1">
              <a:spLocks noChangeArrowheads="1"/>
            </p:cNvSpPr>
            <p:nvPr/>
          </p:nvSpPr>
          <p:spPr bwMode="auto">
            <a:xfrm>
              <a:off x="3216" y="2880"/>
              <a:ext cx="1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85057" name="Text Box 65"/>
            <p:cNvSpPr txBox="1">
              <a:spLocks noChangeArrowheads="1"/>
            </p:cNvSpPr>
            <p:nvPr/>
          </p:nvSpPr>
          <p:spPr bwMode="auto">
            <a:xfrm>
              <a:off x="3168" y="2064"/>
              <a:ext cx="180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85058" name="Text Box 66"/>
            <p:cNvSpPr txBox="1">
              <a:spLocks noChangeArrowheads="1"/>
            </p:cNvSpPr>
            <p:nvPr/>
          </p:nvSpPr>
          <p:spPr bwMode="auto">
            <a:xfrm>
              <a:off x="3168" y="1247"/>
              <a:ext cx="1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85059" name="Text Box 67"/>
            <p:cNvSpPr txBox="1">
              <a:spLocks noChangeArrowheads="1"/>
            </p:cNvSpPr>
            <p:nvPr/>
          </p:nvSpPr>
          <p:spPr bwMode="auto">
            <a:xfrm>
              <a:off x="3216" y="2592"/>
              <a:ext cx="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  <p:sp>
          <p:nvSpPr>
            <p:cNvPr id="85060" name="Text Box 68"/>
            <p:cNvSpPr txBox="1">
              <a:spLocks noChangeArrowheads="1"/>
            </p:cNvSpPr>
            <p:nvPr/>
          </p:nvSpPr>
          <p:spPr bwMode="auto">
            <a:xfrm>
              <a:off x="3168" y="1728"/>
              <a:ext cx="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  <p:sp>
          <p:nvSpPr>
            <p:cNvPr id="85061" name="Text Box 69"/>
            <p:cNvSpPr txBox="1">
              <a:spLocks noChangeArrowheads="1"/>
            </p:cNvSpPr>
            <p:nvPr/>
          </p:nvSpPr>
          <p:spPr bwMode="auto">
            <a:xfrm>
              <a:off x="3168" y="911"/>
              <a:ext cx="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</p:grpSp>
      <p:grpSp>
        <p:nvGrpSpPr>
          <p:cNvPr id="85062" name="Group 70"/>
          <p:cNvGrpSpPr>
            <a:grpSpLocks/>
          </p:cNvGrpSpPr>
          <p:nvPr/>
        </p:nvGrpSpPr>
        <p:grpSpPr bwMode="auto">
          <a:xfrm>
            <a:off x="5715000" y="1368425"/>
            <a:ext cx="1828800" cy="3511550"/>
            <a:chOff x="3600" y="624"/>
            <a:chExt cx="1152" cy="2784"/>
          </a:xfrm>
        </p:grpSpPr>
        <p:sp>
          <p:nvSpPr>
            <p:cNvPr id="85063" name="Oval 71"/>
            <p:cNvSpPr>
              <a:spLocks noChangeArrowheads="1"/>
            </p:cNvSpPr>
            <p:nvPr/>
          </p:nvSpPr>
          <p:spPr bwMode="auto">
            <a:xfrm>
              <a:off x="4272" y="2256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30-40</a:t>
              </a:r>
            </a:p>
          </p:txBody>
        </p:sp>
        <p:sp>
          <p:nvSpPr>
            <p:cNvPr id="85064" name="Oval 72"/>
            <p:cNvSpPr>
              <a:spLocks noChangeArrowheads="1"/>
            </p:cNvSpPr>
            <p:nvPr/>
          </p:nvSpPr>
          <p:spPr bwMode="auto">
            <a:xfrm>
              <a:off x="4272" y="1440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40-30</a:t>
              </a:r>
            </a:p>
          </p:txBody>
        </p:sp>
        <p:sp>
          <p:nvSpPr>
            <p:cNvPr id="85065" name="Line 73"/>
            <p:cNvSpPr>
              <a:spLocks noChangeShapeType="1"/>
            </p:cNvSpPr>
            <p:nvPr/>
          </p:nvSpPr>
          <p:spPr bwMode="auto">
            <a:xfrm flipV="1">
              <a:off x="3744" y="624"/>
              <a:ext cx="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6" name="Line 74"/>
            <p:cNvSpPr>
              <a:spLocks noChangeShapeType="1"/>
            </p:cNvSpPr>
            <p:nvPr/>
          </p:nvSpPr>
          <p:spPr bwMode="auto">
            <a:xfrm>
              <a:off x="3744" y="2976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7" name="Line 75"/>
            <p:cNvSpPr>
              <a:spLocks noChangeShapeType="1"/>
            </p:cNvSpPr>
            <p:nvPr/>
          </p:nvSpPr>
          <p:spPr bwMode="auto">
            <a:xfrm>
              <a:off x="3936" y="1344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8" name="Line 76"/>
            <p:cNvSpPr>
              <a:spLocks noChangeShapeType="1"/>
            </p:cNvSpPr>
            <p:nvPr/>
          </p:nvSpPr>
          <p:spPr bwMode="auto">
            <a:xfrm flipV="1">
              <a:off x="3936" y="1680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9" name="Line 77"/>
            <p:cNvSpPr>
              <a:spLocks noChangeShapeType="1"/>
            </p:cNvSpPr>
            <p:nvPr/>
          </p:nvSpPr>
          <p:spPr bwMode="auto">
            <a:xfrm>
              <a:off x="3936" y="211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0" name="Line 78"/>
            <p:cNvSpPr>
              <a:spLocks noChangeShapeType="1"/>
            </p:cNvSpPr>
            <p:nvPr/>
          </p:nvSpPr>
          <p:spPr bwMode="auto">
            <a:xfrm flipV="1">
              <a:off x="3936" y="2496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1" name="Text Box 79"/>
            <p:cNvSpPr txBox="1">
              <a:spLocks noChangeArrowheads="1"/>
            </p:cNvSpPr>
            <p:nvPr/>
          </p:nvSpPr>
          <p:spPr bwMode="auto">
            <a:xfrm>
              <a:off x="4032" y="2400"/>
              <a:ext cx="180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85072" name="Text Box 80"/>
            <p:cNvSpPr txBox="1">
              <a:spLocks noChangeArrowheads="1"/>
            </p:cNvSpPr>
            <p:nvPr/>
          </p:nvSpPr>
          <p:spPr bwMode="auto">
            <a:xfrm>
              <a:off x="4032" y="1584"/>
              <a:ext cx="1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85073" name="Text Box 81"/>
            <p:cNvSpPr txBox="1">
              <a:spLocks noChangeArrowheads="1"/>
            </p:cNvSpPr>
            <p:nvPr/>
          </p:nvSpPr>
          <p:spPr bwMode="auto">
            <a:xfrm>
              <a:off x="3600" y="768"/>
              <a:ext cx="1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85074" name="Text Box 82"/>
            <p:cNvSpPr txBox="1">
              <a:spLocks noChangeArrowheads="1"/>
            </p:cNvSpPr>
            <p:nvPr/>
          </p:nvSpPr>
          <p:spPr bwMode="auto">
            <a:xfrm>
              <a:off x="3600" y="3072"/>
              <a:ext cx="19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  <p:sp>
          <p:nvSpPr>
            <p:cNvPr id="85075" name="Text Box 83"/>
            <p:cNvSpPr txBox="1">
              <a:spLocks noChangeArrowheads="1"/>
            </p:cNvSpPr>
            <p:nvPr/>
          </p:nvSpPr>
          <p:spPr bwMode="auto">
            <a:xfrm>
              <a:off x="4032" y="1968"/>
              <a:ext cx="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  <p:sp>
          <p:nvSpPr>
            <p:cNvPr id="85076" name="Text Box 84"/>
            <p:cNvSpPr txBox="1">
              <a:spLocks noChangeArrowheads="1"/>
            </p:cNvSpPr>
            <p:nvPr/>
          </p:nvSpPr>
          <p:spPr bwMode="auto">
            <a:xfrm>
              <a:off x="4032" y="1153"/>
              <a:ext cx="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</p:grpSp>
      <p:grpSp>
        <p:nvGrpSpPr>
          <p:cNvPr id="85077" name="Group 85"/>
          <p:cNvGrpSpPr>
            <a:grpSpLocks/>
          </p:cNvGrpSpPr>
          <p:nvPr/>
        </p:nvGrpSpPr>
        <p:grpSpPr bwMode="auto">
          <a:xfrm>
            <a:off x="6400800" y="1306513"/>
            <a:ext cx="2286000" cy="3635375"/>
            <a:chOff x="4032" y="576"/>
            <a:chExt cx="1440" cy="2880"/>
          </a:xfrm>
        </p:grpSpPr>
        <p:sp>
          <p:nvSpPr>
            <p:cNvPr id="85078" name="Oval 86"/>
            <p:cNvSpPr>
              <a:spLocks noChangeArrowheads="1"/>
            </p:cNvSpPr>
            <p:nvPr/>
          </p:nvSpPr>
          <p:spPr bwMode="auto">
            <a:xfrm>
              <a:off x="4992" y="1872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deuce</a:t>
              </a:r>
            </a:p>
          </p:txBody>
        </p:sp>
        <p:sp>
          <p:nvSpPr>
            <p:cNvPr id="85079" name="Line 87"/>
            <p:cNvSpPr>
              <a:spLocks noChangeShapeType="1"/>
            </p:cNvSpPr>
            <p:nvPr/>
          </p:nvSpPr>
          <p:spPr bwMode="auto">
            <a:xfrm flipH="1" flipV="1">
              <a:off x="4032" y="576"/>
              <a:ext cx="48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0" name="Line 88"/>
            <p:cNvSpPr>
              <a:spLocks noChangeShapeType="1"/>
            </p:cNvSpPr>
            <p:nvPr/>
          </p:nvSpPr>
          <p:spPr bwMode="auto">
            <a:xfrm>
              <a:off x="4704" y="168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1" name="Line 89"/>
            <p:cNvSpPr>
              <a:spLocks noChangeShapeType="1"/>
            </p:cNvSpPr>
            <p:nvPr/>
          </p:nvSpPr>
          <p:spPr bwMode="auto">
            <a:xfrm flipV="1">
              <a:off x="4704" y="2112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2" name="Line 90"/>
            <p:cNvSpPr>
              <a:spLocks noChangeShapeType="1"/>
            </p:cNvSpPr>
            <p:nvPr/>
          </p:nvSpPr>
          <p:spPr bwMode="auto">
            <a:xfrm flipH="1">
              <a:off x="4032" y="2544"/>
              <a:ext cx="48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3" name="Text Box 91"/>
            <p:cNvSpPr txBox="1">
              <a:spLocks noChangeArrowheads="1"/>
            </p:cNvSpPr>
            <p:nvPr/>
          </p:nvSpPr>
          <p:spPr bwMode="auto">
            <a:xfrm>
              <a:off x="4752" y="2016"/>
              <a:ext cx="1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85084" name="Text Box 92"/>
            <p:cNvSpPr txBox="1">
              <a:spLocks noChangeArrowheads="1"/>
            </p:cNvSpPr>
            <p:nvPr/>
          </p:nvSpPr>
          <p:spPr bwMode="auto">
            <a:xfrm>
              <a:off x="4128" y="911"/>
              <a:ext cx="1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85085" name="Text Box 93"/>
            <p:cNvSpPr txBox="1">
              <a:spLocks noChangeArrowheads="1"/>
            </p:cNvSpPr>
            <p:nvPr/>
          </p:nvSpPr>
          <p:spPr bwMode="auto">
            <a:xfrm>
              <a:off x="4752" y="1728"/>
              <a:ext cx="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  <p:sp>
          <p:nvSpPr>
            <p:cNvPr id="85086" name="Text Box 94"/>
            <p:cNvSpPr txBox="1">
              <a:spLocks noChangeArrowheads="1"/>
            </p:cNvSpPr>
            <p:nvPr/>
          </p:nvSpPr>
          <p:spPr bwMode="auto">
            <a:xfrm>
              <a:off x="4128" y="2832"/>
              <a:ext cx="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</p:grpSp>
      <p:grpSp>
        <p:nvGrpSpPr>
          <p:cNvPr id="85087" name="Group 95"/>
          <p:cNvGrpSpPr>
            <a:grpSpLocks/>
          </p:cNvGrpSpPr>
          <p:nvPr/>
        </p:nvGrpSpPr>
        <p:grpSpPr bwMode="auto">
          <a:xfrm>
            <a:off x="7543800" y="1549400"/>
            <a:ext cx="762000" cy="3149600"/>
            <a:chOff x="4752" y="768"/>
            <a:chExt cx="480" cy="2496"/>
          </a:xfrm>
        </p:grpSpPr>
        <p:sp>
          <p:nvSpPr>
            <p:cNvPr id="85088" name="Oval 96"/>
            <p:cNvSpPr>
              <a:spLocks noChangeArrowheads="1"/>
            </p:cNvSpPr>
            <p:nvPr/>
          </p:nvSpPr>
          <p:spPr bwMode="auto">
            <a:xfrm>
              <a:off x="4752" y="2976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Ad-out</a:t>
              </a:r>
            </a:p>
          </p:txBody>
        </p:sp>
        <p:sp>
          <p:nvSpPr>
            <p:cNvPr id="85089" name="Oval 97"/>
            <p:cNvSpPr>
              <a:spLocks noChangeArrowheads="1"/>
            </p:cNvSpPr>
            <p:nvPr/>
          </p:nvSpPr>
          <p:spPr bwMode="auto">
            <a:xfrm>
              <a:off x="4752" y="768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Ad-in</a:t>
              </a:r>
            </a:p>
          </p:txBody>
        </p:sp>
        <p:sp>
          <p:nvSpPr>
            <p:cNvPr id="85090" name="Line 98"/>
            <p:cNvSpPr>
              <a:spLocks noChangeShapeType="1"/>
            </p:cNvSpPr>
            <p:nvPr/>
          </p:nvSpPr>
          <p:spPr bwMode="auto">
            <a:xfrm flipH="1" flipV="1">
              <a:off x="4992" y="1056"/>
              <a:ext cx="24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1" name="Line 99"/>
            <p:cNvSpPr>
              <a:spLocks noChangeShapeType="1"/>
            </p:cNvSpPr>
            <p:nvPr/>
          </p:nvSpPr>
          <p:spPr bwMode="auto">
            <a:xfrm flipH="1">
              <a:off x="4992" y="2160"/>
              <a:ext cx="24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2" name="Text Box 100"/>
            <p:cNvSpPr txBox="1">
              <a:spLocks noChangeArrowheads="1"/>
            </p:cNvSpPr>
            <p:nvPr/>
          </p:nvSpPr>
          <p:spPr bwMode="auto">
            <a:xfrm>
              <a:off x="4992" y="1392"/>
              <a:ext cx="1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85093" name="Text Box 101"/>
            <p:cNvSpPr txBox="1">
              <a:spLocks noChangeArrowheads="1"/>
            </p:cNvSpPr>
            <p:nvPr/>
          </p:nvSpPr>
          <p:spPr bwMode="auto">
            <a:xfrm>
              <a:off x="4944" y="2448"/>
              <a:ext cx="19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</p:grpSp>
      <p:grpSp>
        <p:nvGrpSpPr>
          <p:cNvPr id="85094" name="Group 102"/>
          <p:cNvGrpSpPr>
            <a:grpSpLocks/>
          </p:cNvGrpSpPr>
          <p:nvPr/>
        </p:nvGrpSpPr>
        <p:grpSpPr bwMode="auto">
          <a:xfrm>
            <a:off x="6629400" y="1057275"/>
            <a:ext cx="2212975" cy="4125913"/>
            <a:chOff x="4176" y="378"/>
            <a:chExt cx="1394" cy="3270"/>
          </a:xfrm>
        </p:grpSpPr>
        <p:sp>
          <p:nvSpPr>
            <p:cNvPr id="85095" name="Text Box 103"/>
            <p:cNvSpPr txBox="1">
              <a:spLocks noChangeArrowheads="1"/>
            </p:cNvSpPr>
            <p:nvPr/>
          </p:nvSpPr>
          <p:spPr bwMode="auto">
            <a:xfrm>
              <a:off x="5328" y="2592"/>
              <a:ext cx="1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85096" name="Text Box 104"/>
            <p:cNvSpPr txBox="1">
              <a:spLocks noChangeArrowheads="1"/>
            </p:cNvSpPr>
            <p:nvPr/>
          </p:nvSpPr>
          <p:spPr bwMode="auto">
            <a:xfrm>
              <a:off x="5376" y="1296"/>
              <a:ext cx="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  <p:sp>
          <p:nvSpPr>
            <p:cNvPr id="85097" name="Line 105"/>
            <p:cNvSpPr>
              <a:spLocks noChangeShapeType="1"/>
            </p:cNvSpPr>
            <p:nvPr/>
          </p:nvSpPr>
          <p:spPr bwMode="auto">
            <a:xfrm flipH="1" flipV="1">
              <a:off x="4176" y="378"/>
              <a:ext cx="62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8" name="Line 106"/>
            <p:cNvSpPr>
              <a:spLocks noChangeShapeType="1"/>
            </p:cNvSpPr>
            <p:nvPr/>
          </p:nvSpPr>
          <p:spPr bwMode="auto">
            <a:xfrm flipH="1">
              <a:off x="4176" y="3216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5099" name="AutoShape 107"/>
            <p:cNvCxnSpPr>
              <a:cxnSpLocks noChangeShapeType="1"/>
            </p:cNvCxnSpPr>
            <p:nvPr/>
          </p:nvCxnSpPr>
          <p:spPr bwMode="auto">
            <a:xfrm flipV="1">
              <a:off x="5232" y="2112"/>
              <a:ext cx="170" cy="100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5100" name="AutoShape 108"/>
            <p:cNvCxnSpPr>
              <a:cxnSpLocks noChangeShapeType="1"/>
            </p:cNvCxnSpPr>
            <p:nvPr/>
          </p:nvCxnSpPr>
          <p:spPr bwMode="auto">
            <a:xfrm>
              <a:off x="5232" y="906"/>
              <a:ext cx="170" cy="100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5101" name="Text Box 109"/>
            <p:cNvSpPr txBox="1">
              <a:spLocks noChangeArrowheads="1"/>
            </p:cNvSpPr>
            <p:nvPr/>
          </p:nvSpPr>
          <p:spPr bwMode="auto">
            <a:xfrm>
              <a:off x="4416" y="576"/>
              <a:ext cx="180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</a:t>
              </a:r>
            </a:p>
          </p:txBody>
        </p:sp>
        <p:sp>
          <p:nvSpPr>
            <p:cNvPr id="85102" name="Text Box 110"/>
            <p:cNvSpPr txBox="1">
              <a:spLocks noChangeArrowheads="1"/>
            </p:cNvSpPr>
            <p:nvPr/>
          </p:nvSpPr>
          <p:spPr bwMode="auto">
            <a:xfrm>
              <a:off x="4368" y="3264"/>
              <a:ext cx="1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</a:p>
          </p:txBody>
        </p:sp>
      </p:grpSp>
      <p:grpSp>
        <p:nvGrpSpPr>
          <p:cNvPr id="85111" name="Group 119"/>
          <p:cNvGrpSpPr>
            <a:grpSpLocks/>
          </p:cNvGrpSpPr>
          <p:nvPr/>
        </p:nvGrpSpPr>
        <p:grpSpPr bwMode="auto">
          <a:xfrm>
            <a:off x="2438400" y="1371600"/>
            <a:ext cx="3429000" cy="4729163"/>
            <a:chOff x="1536" y="864"/>
            <a:chExt cx="2160" cy="2979"/>
          </a:xfrm>
        </p:grpSpPr>
        <p:sp>
          <p:nvSpPr>
            <p:cNvPr id="85103" name="Oval 111"/>
            <p:cNvSpPr>
              <a:spLocks noChangeArrowheads="1"/>
            </p:cNvSpPr>
            <p:nvPr/>
          </p:nvSpPr>
          <p:spPr bwMode="auto">
            <a:xfrm>
              <a:off x="2256" y="3600"/>
              <a:ext cx="384" cy="22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Dead</a:t>
              </a:r>
            </a:p>
          </p:txBody>
        </p:sp>
        <p:sp>
          <p:nvSpPr>
            <p:cNvPr id="85104" name="Line 112"/>
            <p:cNvSpPr>
              <a:spLocks noChangeShapeType="1"/>
            </p:cNvSpPr>
            <p:nvPr/>
          </p:nvSpPr>
          <p:spPr bwMode="auto">
            <a:xfrm flipH="1">
              <a:off x="2448" y="864"/>
              <a:ext cx="1248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5" name="Line 113"/>
            <p:cNvSpPr>
              <a:spLocks noChangeShapeType="1"/>
            </p:cNvSpPr>
            <p:nvPr/>
          </p:nvSpPr>
          <p:spPr bwMode="auto">
            <a:xfrm flipH="1">
              <a:off x="2640" y="3360"/>
              <a:ext cx="91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7" name="Text Box 115"/>
            <p:cNvSpPr txBox="1">
              <a:spLocks noChangeArrowheads="1"/>
            </p:cNvSpPr>
            <p:nvPr/>
          </p:nvSpPr>
          <p:spPr bwMode="auto">
            <a:xfrm>
              <a:off x="2208" y="3168"/>
              <a:ext cx="3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s, o</a:t>
              </a:r>
            </a:p>
          </p:txBody>
        </p:sp>
        <p:sp>
          <p:nvSpPr>
            <p:cNvPr id="85108" name="Text Box 116"/>
            <p:cNvSpPr txBox="1">
              <a:spLocks noChangeArrowheads="1"/>
            </p:cNvSpPr>
            <p:nvPr/>
          </p:nvSpPr>
          <p:spPr bwMode="auto">
            <a:xfrm>
              <a:off x="3024" y="3552"/>
              <a:ext cx="3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s, o</a:t>
              </a:r>
            </a:p>
          </p:txBody>
        </p:sp>
        <p:cxnSp>
          <p:nvCxnSpPr>
            <p:cNvPr id="85109" name="AutoShape 117"/>
            <p:cNvCxnSpPr>
              <a:cxnSpLocks noChangeShapeType="1"/>
            </p:cNvCxnSpPr>
            <p:nvPr/>
          </p:nvCxnSpPr>
          <p:spPr bwMode="auto">
            <a:xfrm rot="16200000" flipV="1">
              <a:off x="2274" y="3678"/>
              <a:ext cx="195" cy="136"/>
            </a:xfrm>
            <a:prstGeom prst="curvedConnector5">
              <a:avLst>
                <a:gd name="adj1" fmla="val -73847"/>
                <a:gd name="adj2" fmla="val 378676"/>
                <a:gd name="adj3" fmla="val 19076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5110" name="Text Box 118"/>
            <p:cNvSpPr txBox="1">
              <a:spLocks noChangeArrowheads="1"/>
            </p:cNvSpPr>
            <p:nvPr/>
          </p:nvSpPr>
          <p:spPr bwMode="auto">
            <a:xfrm>
              <a:off x="1536" y="3600"/>
              <a:ext cx="3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s, 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Study Finite Automata?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229600" cy="4114800"/>
          </a:xfrm>
        </p:spPr>
        <p:txBody>
          <a:bodyPr/>
          <a:lstStyle/>
          <a:p>
            <a:r>
              <a:rPr lang="en-US"/>
              <a:t>Used for both design and verification of circuits and communication protocols.</a:t>
            </a:r>
          </a:p>
          <a:p>
            <a:r>
              <a:rPr lang="en-US"/>
              <a:t>Used for many text-processing applications.</a:t>
            </a:r>
          </a:p>
          <a:p>
            <a:r>
              <a:rPr lang="en-US"/>
              <a:t>An important component of compilers.</a:t>
            </a:r>
          </a:p>
          <a:p>
            <a:r>
              <a:rPr lang="en-US"/>
              <a:t>Describes simple patterns of events, etc.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9D09-B24E-1548-9814-6CC1D673AD42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164EE-31D3-A94A-8425-28DD8F4FDBA4}" type="slidenum">
              <a:rPr lang="en-US"/>
              <a:pPr/>
              <a:t>30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6481762" cy="576262"/>
          </a:xfrm>
        </p:spPr>
        <p:txBody>
          <a:bodyPr/>
          <a:lstStyle/>
          <a:p>
            <a:r>
              <a:rPr lang="en-US" dirty="0"/>
              <a:t>Graph Representation of DFA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Nodes = states.</a:t>
            </a:r>
          </a:p>
          <a:p>
            <a:r>
              <a:rPr lang="en-US"/>
              <a:t>Arcs represent transition function.</a:t>
            </a:r>
          </a:p>
          <a:p>
            <a:pPr lvl="1"/>
            <a:r>
              <a:rPr lang="en-US"/>
              <a:t>Arc from state p to state q labeled by all those input symbols that have transitions from p to q.</a:t>
            </a:r>
          </a:p>
          <a:p>
            <a:r>
              <a:rPr lang="en-US"/>
              <a:t>Arrow labeled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Start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to the start state.</a:t>
            </a:r>
          </a:p>
          <a:p>
            <a:r>
              <a:rPr lang="en-US"/>
              <a:t>Final states indicated by double circles.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6907-A5A0-544D-BC86-5261A58366EA}" type="slidenum">
              <a:rPr lang="en-US"/>
              <a:pPr/>
              <a:t>31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Recognizing Strings Ending in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ing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86019" name="Oval 3"/>
          <p:cNvSpPr>
            <a:spLocks noChangeArrowheads="1"/>
          </p:cNvSpPr>
          <p:nvPr/>
        </p:nvSpPr>
        <p:spPr bwMode="auto">
          <a:xfrm>
            <a:off x="838200" y="3429000"/>
            <a:ext cx="1066800" cy="762000"/>
          </a:xfrm>
          <a:prstGeom prst="ellipse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nothing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2514600" y="3429000"/>
            <a:ext cx="1066800" cy="762000"/>
          </a:xfrm>
          <a:prstGeom prst="ellipse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Saw </a:t>
            </a:r>
            <a:r>
              <a:rPr lang="en-US" i="1"/>
              <a:t>i</a:t>
            </a: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19050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6023" name="AutoShape 7"/>
          <p:cNvCxnSpPr>
            <a:cxnSpLocks noChangeShapeType="1"/>
          </p:cNvCxnSpPr>
          <p:nvPr/>
        </p:nvCxnSpPr>
        <p:spPr bwMode="auto">
          <a:xfrm rot="16200000" flipH="1" flipV="1">
            <a:off x="914400" y="3352800"/>
            <a:ext cx="381000" cy="533400"/>
          </a:xfrm>
          <a:prstGeom prst="curvedConnector4">
            <a:avLst>
              <a:gd name="adj1" fmla="val -60000"/>
              <a:gd name="adj2" fmla="val 14285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057400" y="3810000"/>
            <a:ext cx="25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i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228600" y="266700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Not </a:t>
            </a:r>
            <a:r>
              <a:rPr lang="en-US" i="1"/>
              <a:t>i</a:t>
            </a:r>
          </a:p>
        </p:txBody>
      </p:sp>
      <p:sp>
        <p:nvSpPr>
          <p:cNvPr id="86027" name="Oval 11"/>
          <p:cNvSpPr>
            <a:spLocks noChangeArrowheads="1"/>
          </p:cNvSpPr>
          <p:nvPr/>
        </p:nvSpPr>
        <p:spPr bwMode="auto">
          <a:xfrm>
            <a:off x="5943600" y="3429000"/>
            <a:ext cx="1066800" cy="762000"/>
          </a:xfrm>
          <a:prstGeom prst="ellipse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Saw </a:t>
            </a:r>
            <a:r>
              <a:rPr lang="en-US" i="1"/>
              <a:t>ing</a:t>
            </a:r>
          </a:p>
        </p:txBody>
      </p:sp>
      <p:sp>
        <p:nvSpPr>
          <p:cNvPr id="86028" name="Oval 12"/>
          <p:cNvSpPr>
            <a:spLocks noChangeArrowheads="1"/>
          </p:cNvSpPr>
          <p:nvPr/>
        </p:nvSpPr>
        <p:spPr bwMode="auto">
          <a:xfrm>
            <a:off x="5867400" y="3352800"/>
            <a:ext cx="12192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>
            <a:off x="52578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5410200" y="3810000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g</a:t>
            </a:r>
          </a:p>
        </p:txBody>
      </p:sp>
      <p:cxnSp>
        <p:nvCxnSpPr>
          <p:cNvPr id="86031" name="AutoShape 15"/>
          <p:cNvCxnSpPr>
            <a:cxnSpLocks noChangeShapeType="1"/>
          </p:cNvCxnSpPr>
          <p:nvPr/>
        </p:nvCxnSpPr>
        <p:spPr bwMode="auto">
          <a:xfrm rot="16200000" flipH="1" flipV="1">
            <a:off x="3047206" y="1753394"/>
            <a:ext cx="1588" cy="3352800"/>
          </a:xfrm>
          <a:prstGeom prst="curvedConnector3">
            <a:avLst>
              <a:gd name="adj1" fmla="val -606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032" name="AutoShape 16"/>
          <p:cNvCxnSpPr>
            <a:cxnSpLocks noChangeShapeType="1"/>
          </p:cNvCxnSpPr>
          <p:nvPr/>
        </p:nvCxnSpPr>
        <p:spPr bwMode="auto">
          <a:xfrm rot="5400000" flipH="1">
            <a:off x="3641725" y="2835275"/>
            <a:ext cx="111125" cy="1298575"/>
          </a:xfrm>
          <a:prstGeom prst="curvedConnector3">
            <a:avLst>
              <a:gd name="adj1" fmla="val 30571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3429000" y="2819400"/>
            <a:ext cx="25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i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2438400" y="2057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Not </a:t>
            </a:r>
            <a:r>
              <a:rPr lang="en-US" i="1"/>
              <a:t>i </a:t>
            </a:r>
            <a:r>
              <a:rPr lang="en-US"/>
              <a:t>or</a:t>
            </a:r>
            <a:r>
              <a:rPr lang="en-US" i="1"/>
              <a:t> g</a:t>
            </a:r>
          </a:p>
        </p:txBody>
      </p:sp>
      <p:sp>
        <p:nvSpPr>
          <p:cNvPr id="86036" name="Oval 20"/>
          <p:cNvSpPr>
            <a:spLocks noChangeArrowheads="1"/>
          </p:cNvSpPr>
          <p:nvPr/>
        </p:nvSpPr>
        <p:spPr bwMode="auto">
          <a:xfrm>
            <a:off x="4191000" y="3429000"/>
            <a:ext cx="1066800" cy="762000"/>
          </a:xfrm>
          <a:prstGeom prst="ellipse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Saw </a:t>
            </a:r>
            <a:r>
              <a:rPr lang="en-US" i="1"/>
              <a:t>in</a:t>
            </a:r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3581400" y="384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3733800" y="38449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n</a:t>
            </a:r>
          </a:p>
        </p:txBody>
      </p:sp>
      <p:cxnSp>
        <p:nvCxnSpPr>
          <p:cNvPr id="86039" name="AutoShape 23"/>
          <p:cNvCxnSpPr>
            <a:cxnSpLocks noChangeShapeType="1"/>
          </p:cNvCxnSpPr>
          <p:nvPr/>
        </p:nvCxnSpPr>
        <p:spPr bwMode="auto">
          <a:xfrm rot="16200000" flipH="1" flipV="1">
            <a:off x="2212181" y="3045619"/>
            <a:ext cx="1588" cy="920750"/>
          </a:xfrm>
          <a:prstGeom prst="curvedConnector3">
            <a:avLst>
              <a:gd name="adj1" fmla="val -21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2743200" y="4495800"/>
            <a:ext cx="25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i</a:t>
            </a:r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1676400" y="28194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Not </a:t>
            </a:r>
            <a:r>
              <a:rPr lang="en-US" i="1"/>
              <a:t>i </a:t>
            </a:r>
            <a:r>
              <a:rPr lang="en-US"/>
              <a:t>or</a:t>
            </a:r>
            <a:r>
              <a:rPr lang="en-US" i="1"/>
              <a:t> n</a:t>
            </a:r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 flipV="1">
            <a:off x="609600" y="4114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441325" y="4605338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Start</a:t>
            </a:r>
          </a:p>
        </p:txBody>
      </p:sp>
      <p:sp>
        <p:nvSpPr>
          <p:cNvPr id="86046" name="Text Box 30"/>
          <p:cNvSpPr txBox="1">
            <a:spLocks noChangeArrowheads="1"/>
          </p:cNvSpPr>
          <p:nvPr/>
        </p:nvSpPr>
        <p:spPr bwMode="auto">
          <a:xfrm>
            <a:off x="4495800" y="4572000"/>
            <a:ext cx="25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i</a:t>
            </a:r>
          </a:p>
        </p:txBody>
      </p:sp>
      <p:cxnSp>
        <p:nvCxnSpPr>
          <p:cNvPr id="86047" name="AutoShape 31"/>
          <p:cNvCxnSpPr>
            <a:cxnSpLocks noChangeShapeType="1"/>
            <a:stCxn id="86021" idx="4"/>
            <a:endCxn id="86021" idx="3"/>
          </p:cNvCxnSpPr>
          <p:nvPr/>
        </p:nvCxnSpPr>
        <p:spPr bwMode="auto">
          <a:xfrm rot="16200000" flipV="1">
            <a:off x="2803525" y="3946525"/>
            <a:ext cx="111125" cy="377825"/>
          </a:xfrm>
          <a:prstGeom prst="curvedConnector3">
            <a:avLst>
              <a:gd name="adj1" fmla="val -20571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049" name="AutoShape 33"/>
          <p:cNvCxnSpPr>
            <a:cxnSpLocks noChangeShapeType="1"/>
            <a:stCxn id="86028" idx="3"/>
            <a:endCxn id="86021" idx="5"/>
          </p:cNvCxnSpPr>
          <p:nvPr/>
        </p:nvCxnSpPr>
        <p:spPr bwMode="auto">
          <a:xfrm rot="16200000" flipV="1">
            <a:off x="4708525" y="2797175"/>
            <a:ext cx="53975" cy="2619375"/>
          </a:xfrm>
          <a:prstGeom prst="curvedConnector3">
            <a:avLst>
              <a:gd name="adj1" fmla="val -67058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050" name="AutoShape 34"/>
          <p:cNvCxnSpPr>
            <a:cxnSpLocks noChangeShapeType="1"/>
            <a:stCxn id="86028" idx="4"/>
            <a:endCxn id="86019" idx="4"/>
          </p:cNvCxnSpPr>
          <p:nvPr/>
        </p:nvCxnSpPr>
        <p:spPr bwMode="auto">
          <a:xfrm rot="16200000" flipV="1">
            <a:off x="3886200" y="1676400"/>
            <a:ext cx="76200" cy="5105400"/>
          </a:xfrm>
          <a:prstGeom prst="curvedConnector3">
            <a:avLst>
              <a:gd name="adj1" fmla="val -188333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3505200" y="579120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Not </a:t>
            </a:r>
            <a:r>
              <a:rPr lang="en-US" i="1"/>
              <a:t>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C668-BE69-EC4B-80FD-0978B2F7D6F2}" type="slidenum">
              <a:rPr lang="en-US"/>
              <a:pPr/>
              <a:t>32</a:t>
            </a:fld>
            <a:endParaRPr lang="en-US"/>
          </a:p>
        </p:txBody>
      </p:sp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Protocol for Sending Data</a:t>
            </a:r>
          </a:p>
        </p:txBody>
      </p:sp>
      <p:sp>
        <p:nvSpPr>
          <p:cNvPr id="94211" name="Oval 1027"/>
          <p:cNvSpPr>
            <a:spLocks noChangeArrowheads="1"/>
          </p:cNvSpPr>
          <p:nvPr/>
        </p:nvSpPr>
        <p:spPr bwMode="auto">
          <a:xfrm>
            <a:off x="1676400" y="3581400"/>
            <a:ext cx="1066800" cy="609600"/>
          </a:xfrm>
          <a:prstGeom prst="ellipse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Ready</a:t>
            </a:r>
          </a:p>
        </p:txBody>
      </p:sp>
      <p:sp>
        <p:nvSpPr>
          <p:cNvPr id="94212" name="Oval 1028"/>
          <p:cNvSpPr>
            <a:spLocks noChangeArrowheads="1"/>
          </p:cNvSpPr>
          <p:nvPr/>
        </p:nvSpPr>
        <p:spPr bwMode="auto">
          <a:xfrm>
            <a:off x="3505200" y="3581400"/>
            <a:ext cx="1219200" cy="609600"/>
          </a:xfrm>
          <a:prstGeom prst="ellipse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Sending</a:t>
            </a:r>
          </a:p>
        </p:txBody>
      </p:sp>
      <p:sp>
        <p:nvSpPr>
          <p:cNvPr id="94213" name="Line 1029"/>
          <p:cNvSpPr>
            <a:spLocks noChangeShapeType="1"/>
          </p:cNvSpPr>
          <p:nvPr/>
        </p:nvSpPr>
        <p:spPr bwMode="auto">
          <a:xfrm>
            <a:off x="27432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4" name="Text Box 1030"/>
          <p:cNvSpPr txBox="1">
            <a:spLocks noChangeArrowheads="1"/>
          </p:cNvSpPr>
          <p:nvPr/>
        </p:nvSpPr>
        <p:spPr bwMode="auto">
          <a:xfrm>
            <a:off x="2514600" y="3200400"/>
            <a:ext cx="1109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data in</a:t>
            </a:r>
          </a:p>
        </p:txBody>
      </p:sp>
      <p:cxnSp>
        <p:nvCxnSpPr>
          <p:cNvPr id="94215" name="AutoShape 1031"/>
          <p:cNvCxnSpPr>
            <a:cxnSpLocks noChangeShapeType="1"/>
            <a:stCxn id="94212" idx="4"/>
            <a:endCxn id="94211" idx="4"/>
          </p:cNvCxnSpPr>
          <p:nvPr/>
        </p:nvCxnSpPr>
        <p:spPr bwMode="auto">
          <a:xfrm rot="5400000">
            <a:off x="3161506" y="3239294"/>
            <a:ext cx="1588" cy="19050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4216" name="Text Box 1032"/>
          <p:cNvSpPr txBox="1">
            <a:spLocks noChangeArrowheads="1"/>
          </p:cNvSpPr>
          <p:nvPr/>
        </p:nvSpPr>
        <p:spPr bwMode="auto">
          <a:xfrm>
            <a:off x="2803525" y="4452938"/>
            <a:ext cx="63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ack</a:t>
            </a:r>
          </a:p>
        </p:txBody>
      </p:sp>
      <p:cxnSp>
        <p:nvCxnSpPr>
          <p:cNvPr id="94217" name="AutoShape 1033"/>
          <p:cNvCxnSpPr>
            <a:cxnSpLocks noChangeShapeType="1"/>
            <a:stCxn id="94212" idx="6"/>
            <a:endCxn id="94212" idx="0"/>
          </p:cNvCxnSpPr>
          <p:nvPr/>
        </p:nvCxnSpPr>
        <p:spPr bwMode="auto">
          <a:xfrm flipH="1" flipV="1">
            <a:off x="4114800" y="3581400"/>
            <a:ext cx="609600" cy="304800"/>
          </a:xfrm>
          <a:prstGeom prst="curvedConnector4">
            <a:avLst>
              <a:gd name="adj1" fmla="val -37500"/>
              <a:gd name="adj2" fmla="val 29322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4218" name="Text Box 1034"/>
          <p:cNvSpPr txBox="1">
            <a:spLocks noChangeArrowheads="1"/>
          </p:cNvSpPr>
          <p:nvPr/>
        </p:nvSpPr>
        <p:spPr bwMode="auto">
          <a:xfrm>
            <a:off x="5089525" y="3005138"/>
            <a:ext cx="1208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timeout</a:t>
            </a:r>
          </a:p>
        </p:txBody>
      </p:sp>
      <p:sp>
        <p:nvSpPr>
          <p:cNvPr id="94219" name="Line 1035"/>
          <p:cNvSpPr>
            <a:spLocks noChangeShapeType="1"/>
          </p:cNvSpPr>
          <p:nvPr/>
        </p:nvSpPr>
        <p:spPr bwMode="auto">
          <a:xfrm flipV="1">
            <a:off x="12954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0" name="Text Box 1036"/>
          <p:cNvSpPr txBox="1">
            <a:spLocks noChangeArrowheads="1"/>
          </p:cNvSpPr>
          <p:nvPr/>
        </p:nvSpPr>
        <p:spPr bwMode="auto">
          <a:xfrm>
            <a:off x="669925" y="4452938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Start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AD6C-3470-8A47-AC41-A543928E4DE1}" type="slidenum">
              <a:rPr lang="en-US"/>
              <a:pPr/>
              <a:t>33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Strings With No 11</a:t>
            </a:r>
          </a:p>
        </p:txBody>
      </p:sp>
      <p:grpSp>
        <p:nvGrpSpPr>
          <p:cNvPr id="24609" name="Group 33"/>
          <p:cNvGrpSpPr>
            <a:grpSpLocks/>
          </p:cNvGrpSpPr>
          <p:nvPr/>
        </p:nvGrpSpPr>
        <p:grpSpPr bwMode="auto">
          <a:xfrm>
            <a:off x="990600" y="2514600"/>
            <a:ext cx="5387975" cy="2090738"/>
            <a:chOff x="624" y="1563"/>
            <a:chExt cx="3394" cy="1317"/>
          </a:xfrm>
        </p:grpSpPr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624" y="2592"/>
              <a:ext cx="5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  <p:grpSp>
          <p:nvGrpSpPr>
            <p:cNvPr id="24608" name="Group 32"/>
            <p:cNvGrpSpPr>
              <a:grpSpLocks/>
            </p:cNvGrpSpPr>
            <p:nvPr/>
          </p:nvGrpSpPr>
          <p:grpSpPr bwMode="auto">
            <a:xfrm>
              <a:off x="960" y="1563"/>
              <a:ext cx="3058" cy="1317"/>
              <a:chOff x="960" y="1563"/>
              <a:chExt cx="3058" cy="1317"/>
            </a:xfrm>
          </p:grpSpPr>
          <p:sp>
            <p:nvSpPr>
              <p:cNvPr id="24588" name="Text Box 12"/>
              <p:cNvSpPr txBox="1">
                <a:spLocks noChangeArrowheads="1"/>
              </p:cNvSpPr>
              <p:nvPr/>
            </p:nvSpPr>
            <p:spPr bwMode="auto">
              <a:xfrm>
                <a:off x="1824" y="19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24589" name="Text Box 13"/>
              <p:cNvSpPr txBox="1">
                <a:spLocks noChangeArrowheads="1"/>
              </p:cNvSpPr>
              <p:nvPr/>
            </p:nvSpPr>
            <p:spPr bwMode="auto">
              <a:xfrm>
                <a:off x="1872" y="259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0</a:t>
                </a:r>
              </a:p>
            </p:txBody>
          </p:sp>
          <p:grpSp>
            <p:nvGrpSpPr>
              <p:cNvPr id="24607" name="Group 31"/>
              <p:cNvGrpSpPr>
                <a:grpSpLocks/>
              </p:cNvGrpSpPr>
              <p:nvPr/>
            </p:nvGrpSpPr>
            <p:grpSpPr bwMode="auto">
              <a:xfrm>
                <a:off x="960" y="1563"/>
                <a:ext cx="3058" cy="1056"/>
                <a:chOff x="960" y="1584"/>
                <a:chExt cx="3058" cy="1056"/>
              </a:xfrm>
            </p:grpSpPr>
            <p:cxnSp>
              <p:nvCxnSpPr>
                <p:cNvPr id="24591" name="AutoShape 15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431" y="1977"/>
                  <a:ext cx="1" cy="272"/>
                </a:xfrm>
                <a:prstGeom prst="curvedConnector3">
                  <a:avLst>
                    <a:gd name="adj1" fmla="val -42700005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24606" name="Group 30"/>
                <p:cNvGrpSpPr>
                  <a:grpSpLocks/>
                </p:cNvGrpSpPr>
                <p:nvPr/>
              </p:nvGrpSpPr>
              <p:grpSpPr bwMode="auto">
                <a:xfrm>
                  <a:off x="960" y="1584"/>
                  <a:ext cx="3058" cy="1056"/>
                  <a:chOff x="974" y="1584"/>
                  <a:chExt cx="3058" cy="1056"/>
                </a:xfrm>
              </p:grpSpPr>
              <p:sp>
                <p:nvSpPr>
                  <p:cNvPr id="24579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1310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A</a:t>
                    </a:r>
                  </a:p>
                </p:txBody>
              </p:sp>
              <p:sp>
                <p:nvSpPr>
                  <p:cNvPr id="2458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C</a:t>
                    </a:r>
                  </a:p>
                </p:txBody>
              </p:sp>
              <p:sp>
                <p:nvSpPr>
                  <p:cNvPr id="24581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B</a:t>
                    </a:r>
                  </a:p>
                </p:txBody>
              </p:sp>
              <p:sp>
                <p:nvSpPr>
                  <p:cNvPr id="2458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262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8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84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4" y="2352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8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8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90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968"/>
                    <a:ext cx="22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1</a:t>
                    </a:r>
                  </a:p>
                </p:txBody>
              </p:sp>
              <p:sp>
                <p:nvSpPr>
                  <p:cNvPr id="24592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584"/>
                    <a:ext cx="22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</a:t>
                    </a:r>
                  </a:p>
                </p:txBody>
              </p:sp>
              <p:cxnSp>
                <p:nvCxnSpPr>
                  <p:cNvPr id="24593" name="AutoShape 17"/>
                  <p:cNvCxnSpPr>
                    <a:cxnSpLocks noChangeShapeType="1"/>
                    <a:stCxn id="24583" idx="3"/>
                    <a:endCxn id="24582" idx="5"/>
                  </p:cNvCxnSpPr>
                  <p:nvPr/>
                </p:nvCxnSpPr>
                <p:spPr bwMode="auto">
                  <a:xfrm rot="5400000">
                    <a:off x="2001" y="1981"/>
                    <a:ext cx="1" cy="824"/>
                  </a:xfrm>
                  <a:prstGeom prst="curvedConnector3">
                    <a:avLst>
                      <a:gd name="adj1" fmla="val 200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24594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8" y="1632"/>
                    <a:ext cx="38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0,1</a:t>
                    </a:r>
                  </a:p>
                </p:txBody>
              </p:sp>
              <p:cxnSp>
                <p:nvCxnSpPr>
                  <p:cNvPr id="24596" name="AutoShape 20"/>
                  <p:cNvCxnSpPr>
                    <a:cxnSpLocks noChangeShapeType="1"/>
                    <a:stCxn id="24580" idx="7"/>
                    <a:endCxn id="24580" idx="1"/>
                  </p:cNvCxnSpPr>
                  <p:nvPr/>
                </p:nvCxnSpPr>
                <p:spPr bwMode="auto">
                  <a:xfrm rot="16200000" flipH="1" flipV="1">
                    <a:off x="3605" y="2053"/>
                    <a:ext cx="1" cy="204"/>
                  </a:xfrm>
                  <a:prstGeom prst="curvedConnector3">
                    <a:avLst>
                      <a:gd name="adj1" fmla="val -186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  <p:grpSp>
        <p:nvGrpSpPr>
          <p:cNvPr id="24599" name="Group 23"/>
          <p:cNvGrpSpPr>
            <a:grpSpLocks/>
          </p:cNvGrpSpPr>
          <p:nvPr/>
        </p:nvGrpSpPr>
        <p:grpSpPr bwMode="auto">
          <a:xfrm>
            <a:off x="1600200" y="3886200"/>
            <a:ext cx="1831975" cy="2347913"/>
            <a:chOff x="1008" y="2427"/>
            <a:chExt cx="1154" cy="1479"/>
          </a:xfrm>
        </p:grpSpPr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1008" y="2928"/>
              <a:ext cx="115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String so far</a:t>
              </a:r>
            </a:p>
            <a:p>
              <a:r>
                <a:rPr lang="en-US"/>
                <a:t>has no 11,</a:t>
              </a:r>
            </a:p>
            <a:p>
              <a:r>
                <a:rPr lang="en-US"/>
                <a:t>does not</a:t>
              </a:r>
            </a:p>
            <a:p>
              <a:r>
                <a:rPr lang="en-US"/>
                <a:t>end in 1.</a:t>
              </a:r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 flipV="1">
              <a:off x="1440" y="2427"/>
              <a:ext cx="0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3352800" y="3886200"/>
            <a:ext cx="1831975" cy="2347913"/>
            <a:chOff x="1008" y="2427"/>
            <a:chExt cx="1154" cy="1479"/>
          </a:xfrm>
        </p:grpSpPr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1008" y="2928"/>
              <a:ext cx="115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String so far</a:t>
              </a:r>
            </a:p>
            <a:p>
              <a:r>
                <a:rPr lang="en-US"/>
                <a:t>has no 11,</a:t>
              </a:r>
            </a:p>
            <a:p>
              <a:r>
                <a:rPr lang="en-US"/>
                <a:t>but ends in</a:t>
              </a:r>
            </a:p>
            <a:p>
              <a:r>
                <a:rPr lang="en-US"/>
                <a:t>a  single 1.</a:t>
              </a:r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 flipV="1">
              <a:off x="1440" y="2427"/>
              <a:ext cx="0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3" name="Group 27"/>
          <p:cNvGrpSpPr>
            <a:grpSpLocks/>
          </p:cNvGrpSpPr>
          <p:nvPr/>
        </p:nvGrpSpPr>
        <p:grpSpPr bwMode="auto">
          <a:xfrm>
            <a:off x="5029200" y="3810000"/>
            <a:ext cx="1984375" cy="1982788"/>
            <a:chOff x="1008" y="2427"/>
            <a:chExt cx="1250" cy="1249"/>
          </a:xfrm>
        </p:grpSpPr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1008" y="2928"/>
              <a:ext cx="125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  Consecutive</a:t>
              </a:r>
            </a:p>
            <a:p>
              <a:r>
                <a:rPr lang="en-US"/>
                <a:t>  1</a:t>
              </a:r>
              <a:r>
                <a:rPr lang="ja-JP" altLang="en-US">
                  <a:latin typeface="Arial"/>
                </a:rPr>
                <a:t>’</a:t>
              </a:r>
              <a:r>
                <a:rPr lang="en-US"/>
                <a:t>s have</a:t>
              </a:r>
            </a:p>
            <a:p>
              <a:r>
                <a:rPr lang="en-US"/>
                <a:t>  been seen.</a:t>
              </a:r>
            </a:p>
          </p:txBody>
        </p:sp>
        <p:sp>
          <p:nvSpPr>
            <p:cNvPr id="24605" name="Line 29"/>
            <p:cNvSpPr>
              <a:spLocks noChangeShapeType="1"/>
            </p:cNvSpPr>
            <p:nvPr/>
          </p:nvSpPr>
          <p:spPr bwMode="auto">
            <a:xfrm flipV="1">
              <a:off x="1440" y="2427"/>
              <a:ext cx="0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B688-2EAA-7C4D-9269-56050EC4AB3C}" type="slidenum">
              <a:rPr lang="en-US"/>
              <a:pPr/>
              <a:t>34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Representation: Transition Table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352800" y="2590800"/>
            <a:ext cx="1676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352800" y="3048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4191000" y="2590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383846" y="25908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495800" y="25908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961567" y="3081338"/>
            <a:ext cx="20676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A	A	          B</a:t>
            </a:r>
          </a:p>
          <a:p>
            <a:r>
              <a:rPr lang="en-US" dirty="0"/>
              <a:t>B	A	          C</a:t>
            </a:r>
          </a:p>
          <a:p>
            <a:r>
              <a:rPr lang="en-US" dirty="0"/>
              <a:t>C	C           	   C</a:t>
            </a:r>
          </a:p>
        </p:txBody>
      </p:sp>
      <p:grpSp>
        <p:nvGrpSpPr>
          <p:cNvPr id="27659" name="Group 11"/>
          <p:cNvGrpSpPr>
            <a:grpSpLocks/>
          </p:cNvGrpSpPr>
          <p:nvPr/>
        </p:nvGrpSpPr>
        <p:grpSpPr bwMode="auto">
          <a:xfrm>
            <a:off x="2167464" y="4233863"/>
            <a:ext cx="2111375" cy="871537"/>
            <a:chOff x="1152" y="2667"/>
            <a:chExt cx="1330" cy="549"/>
          </a:xfrm>
        </p:grpSpPr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152" y="2928"/>
              <a:ext cx="1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Rows = states</a:t>
              </a:r>
            </a:p>
          </p:txBody>
        </p: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 flipV="1">
              <a:off x="1776" y="2667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62" name="Group 14"/>
          <p:cNvGrpSpPr>
            <a:grpSpLocks/>
          </p:cNvGrpSpPr>
          <p:nvPr/>
        </p:nvGrpSpPr>
        <p:grpSpPr bwMode="auto">
          <a:xfrm>
            <a:off x="5105400" y="2362200"/>
            <a:ext cx="2652713" cy="822325"/>
            <a:chOff x="3216" y="1488"/>
            <a:chExt cx="1671" cy="518"/>
          </a:xfrm>
        </p:grpSpPr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3600" y="1488"/>
              <a:ext cx="128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Columns =</a:t>
              </a:r>
            </a:p>
            <a:p>
              <a:r>
                <a:rPr lang="en-US"/>
                <a:t>input symbols</a:t>
              </a:r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 flipH="1">
              <a:off x="3216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66" name="Group 18"/>
          <p:cNvGrpSpPr>
            <a:grpSpLocks/>
          </p:cNvGrpSpPr>
          <p:nvPr/>
        </p:nvGrpSpPr>
        <p:grpSpPr bwMode="auto">
          <a:xfrm>
            <a:off x="1219200" y="2133600"/>
            <a:ext cx="1865313" cy="1752600"/>
            <a:chOff x="768" y="1344"/>
            <a:chExt cx="1175" cy="1104"/>
          </a:xfrm>
        </p:grpSpPr>
        <p:sp>
          <p:nvSpPr>
            <p:cNvPr id="27663" name="Text Box 15"/>
            <p:cNvSpPr txBox="1">
              <a:spLocks noChangeArrowheads="1"/>
            </p:cNvSpPr>
            <p:nvPr/>
          </p:nvSpPr>
          <p:spPr bwMode="auto">
            <a:xfrm>
              <a:off x="768" y="1344"/>
              <a:ext cx="107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Final states</a:t>
              </a:r>
            </a:p>
            <a:p>
              <a:r>
                <a:rPr lang="en-US"/>
                <a:t>starred</a:t>
              </a:r>
            </a:p>
          </p:txBody>
        </p:sp>
        <p:sp>
          <p:nvSpPr>
            <p:cNvPr id="27664" name="Text Box 16"/>
            <p:cNvSpPr txBox="1">
              <a:spLocks noChangeArrowheads="1"/>
            </p:cNvSpPr>
            <p:nvPr/>
          </p:nvSpPr>
          <p:spPr bwMode="auto">
            <a:xfrm>
              <a:off x="1722" y="1968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*</a:t>
              </a: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1722" y="2160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*</a:t>
              </a:r>
            </a:p>
          </p:txBody>
        </p:sp>
      </p:grpSp>
      <p:grpSp>
        <p:nvGrpSpPr>
          <p:cNvPr id="27669" name="Group 21"/>
          <p:cNvGrpSpPr>
            <a:grpSpLocks/>
          </p:cNvGrpSpPr>
          <p:nvPr/>
        </p:nvGrpSpPr>
        <p:grpSpPr bwMode="auto">
          <a:xfrm>
            <a:off x="335846" y="3243263"/>
            <a:ext cx="1828800" cy="1008062"/>
            <a:chOff x="336" y="2043"/>
            <a:chExt cx="1152" cy="635"/>
          </a:xfrm>
        </p:grpSpPr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1344" y="204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336" y="2160"/>
              <a:ext cx="9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Arrow for</a:t>
              </a:r>
            </a:p>
            <a:p>
              <a:r>
                <a:rPr lang="en-US" dirty="0"/>
                <a:t>start state</a:t>
              </a:r>
            </a:p>
          </p:txBody>
        </p:sp>
      </p:grpSp>
      <p:grpSp>
        <p:nvGrpSpPr>
          <p:cNvPr id="27670" name="Group 22"/>
          <p:cNvGrpSpPr>
            <a:grpSpLocks/>
          </p:cNvGrpSpPr>
          <p:nvPr/>
        </p:nvGrpSpPr>
        <p:grpSpPr bwMode="auto">
          <a:xfrm>
            <a:off x="4648200" y="4419600"/>
            <a:ext cx="4094163" cy="1692275"/>
            <a:chOff x="624" y="1563"/>
            <a:chExt cx="3538" cy="1415"/>
          </a:xfrm>
        </p:grpSpPr>
        <p:sp>
          <p:nvSpPr>
            <p:cNvPr id="27671" name="Text Box 23"/>
            <p:cNvSpPr txBox="1">
              <a:spLocks noChangeArrowheads="1"/>
            </p:cNvSpPr>
            <p:nvPr/>
          </p:nvSpPr>
          <p:spPr bwMode="auto">
            <a:xfrm>
              <a:off x="624" y="2592"/>
              <a:ext cx="715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  <p:grpSp>
          <p:nvGrpSpPr>
            <p:cNvPr id="27672" name="Group 24"/>
            <p:cNvGrpSpPr>
              <a:grpSpLocks/>
            </p:cNvGrpSpPr>
            <p:nvPr/>
          </p:nvGrpSpPr>
          <p:grpSpPr bwMode="auto">
            <a:xfrm>
              <a:off x="960" y="1563"/>
              <a:ext cx="3202" cy="1415"/>
              <a:chOff x="960" y="1563"/>
              <a:chExt cx="3202" cy="1415"/>
            </a:xfrm>
          </p:grpSpPr>
          <p:sp>
            <p:nvSpPr>
              <p:cNvPr id="27673" name="Text Box 25"/>
              <p:cNvSpPr txBox="1">
                <a:spLocks noChangeArrowheads="1"/>
              </p:cNvSpPr>
              <p:nvPr/>
            </p:nvSpPr>
            <p:spPr bwMode="auto">
              <a:xfrm>
                <a:off x="1809" y="1967"/>
                <a:ext cx="303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27674" name="Text Box 26"/>
              <p:cNvSpPr txBox="1">
                <a:spLocks noChangeArrowheads="1"/>
              </p:cNvSpPr>
              <p:nvPr/>
            </p:nvSpPr>
            <p:spPr bwMode="auto">
              <a:xfrm>
                <a:off x="1856" y="2596"/>
                <a:ext cx="303" cy="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0</a:t>
                </a:r>
              </a:p>
            </p:txBody>
          </p:sp>
          <p:grpSp>
            <p:nvGrpSpPr>
              <p:cNvPr id="27675" name="Group 27"/>
              <p:cNvGrpSpPr>
                <a:grpSpLocks/>
              </p:cNvGrpSpPr>
              <p:nvPr/>
            </p:nvGrpSpPr>
            <p:grpSpPr bwMode="auto">
              <a:xfrm>
                <a:off x="960" y="1563"/>
                <a:ext cx="3202" cy="1056"/>
                <a:chOff x="960" y="1584"/>
                <a:chExt cx="3202" cy="1056"/>
              </a:xfrm>
            </p:grpSpPr>
            <p:cxnSp>
              <p:nvCxnSpPr>
                <p:cNvPr id="27676" name="AutoShape 28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431" y="1977"/>
                  <a:ext cx="1" cy="272"/>
                </a:xfrm>
                <a:prstGeom prst="curvedConnector3">
                  <a:avLst>
                    <a:gd name="adj1" fmla="val -42700005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27677" name="Group 29"/>
                <p:cNvGrpSpPr>
                  <a:grpSpLocks/>
                </p:cNvGrpSpPr>
                <p:nvPr/>
              </p:nvGrpSpPr>
              <p:grpSpPr bwMode="auto">
                <a:xfrm>
                  <a:off x="960" y="1584"/>
                  <a:ext cx="3202" cy="1056"/>
                  <a:chOff x="974" y="1584"/>
                  <a:chExt cx="3202" cy="1056"/>
                </a:xfrm>
              </p:grpSpPr>
              <p:sp>
                <p:nvSpPr>
                  <p:cNvPr id="27678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310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A</a:t>
                    </a:r>
                  </a:p>
                </p:txBody>
              </p:sp>
              <p:sp>
                <p:nvSpPr>
                  <p:cNvPr id="27679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C</a:t>
                    </a:r>
                  </a:p>
                </p:txBody>
              </p:sp>
              <p:sp>
                <p:nvSpPr>
                  <p:cNvPr id="27680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B</a:t>
                    </a:r>
                  </a:p>
                </p:txBody>
              </p:sp>
              <p:sp>
                <p:nvSpPr>
                  <p:cNvPr id="27681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1262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82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83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4" y="2352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8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8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86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2" y="1969"/>
                    <a:ext cx="303" cy="3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1</a:t>
                    </a:r>
                  </a:p>
                </p:txBody>
              </p:sp>
              <p:sp>
                <p:nvSpPr>
                  <p:cNvPr id="2768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9" y="1584"/>
                    <a:ext cx="303" cy="3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</a:t>
                    </a:r>
                  </a:p>
                </p:txBody>
              </p:sp>
              <p:cxnSp>
                <p:nvCxnSpPr>
                  <p:cNvPr id="27688" name="AutoShape 40"/>
                  <p:cNvCxnSpPr>
                    <a:cxnSpLocks noChangeShapeType="1"/>
                    <a:stCxn id="27682" idx="3"/>
                    <a:endCxn id="27681" idx="5"/>
                  </p:cNvCxnSpPr>
                  <p:nvPr/>
                </p:nvCxnSpPr>
                <p:spPr bwMode="auto">
                  <a:xfrm rot="5400000">
                    <a:off x="2001" y="1981"/>
                    <a:ext cx="1" cy="824"/>
                  </a:xfrm>
                  <a:prstGeom prst="curvedConnector3">
                    <a:avLst>
                      <a:gd name="adj1" fmla="val 200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27689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0" y="1632"/>
                    <a:ext cx="526" cy="3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0,1</a:t>
                    </a:r>
                  </a:p>
                </p:txBody>
              </p:sp>
              <p:cxnSp>
                <p:nvCxnSpPr>
                  <p:cNvPr id="27690" name="AutoShape 42"/>
                  <p:cNvCxnSpPr>
                    <a:cxnSpLocks noChangeShapeType="1"/>
                    <a:stCxn id="27679" idx="7"/>
                    <a:endCxn id="27679" idx="1"/>
                  </p:cNvCxnSpPr>
                  <p:nvPr/>
                </p:nvCxnSpPr>
                <p:spPr bwMode="auto">
                  <a:xfrm rot="16200000" flipH="1" flipV="1">
                    <a:off x="3605" y="2053"/>
                    <a:ext cx="1" cy="204"/>
                  </a:xfrm>
                  <a:prstGeom prst="curvedConnector3">
                    <a:avLst>
                      <a:gd name="adj1" fmla="val -186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2505076" y="3657600"/>
            <a:ext cx="2192338" cy="2940050"/>
            <a:chOff x="1578" y="2304"/>
            <a:chExt cx="1381" cy="1852"/>
          </a:xfrm>
        </p:grpSpPr>
        <p:sp>
          <p:nvSpPr>
            <p:cNvPr id="27691" name="Text Box 43"/>
            <p:cNvSpPr txBox="1">
              <a:spLocks noChangeArrowheads="1"/>
            </p:cNvSpPr>
            <p:nvPr/>
          </p:nvSpPr>
          <p:spPr bwMode="auto">
            <a:xfrm>
              <a:off x="1578" y="3408"/>
              <a:ext cx="138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Each entry is </a:t>
              </a:r>
              <a:r>
                <a:rPr lang="en-US" dirty="0" err="1">
                  <a:latin typeface="Lucida Sans Unicode" charset="0"/>
                </a:rPr>
                <a:t>δ</a:t>
              </a:r>
              <a:endParaRPr lang="en-US" dirty="0">
                <a:latin typeface="Lucida Sans Unicode" charset="0"/>
              </a:endParaRPr>
            </a:p>
            <a:p>
              <a:r>
                <a:rPr lang="en-US" dirty="0"/>
                <a:t>of the row and</a:t>
              </a:r>
            </a:p>
            <a:p>
              <a:r>
                <a:rPr lang="en-US" dirty="0"/>
                <a:t>column.</a:t>
              </a:r>
            </a:p>
          </p:txBody>
        </p:sp>
        <p:sp>
          <p:nvSpPr>
            <p:cNvPr id="27692" name="Line 44"/>
            <p:cNvSpPr>
              <a:spLocks noChangeShapeType="1"/>
            </p:cNvSpPr>
            <p:nvPr/>
          </p:nvSpPr>
          <p:spPr bwMode="auto">
            <a:xfrm flipV="1">
              <a:off x="2496" y="2304"/>
              <a:ext cx="28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B093-BE6F-4A44-BD4B-A877C54E5380}" type="slidenum">
              <a:rPr lang="en-US"/>
              <a:pPr/>
              <a:t>35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33702"/>
          </a:xfrm>
        </p:spPr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Convention</a:t>
            </a:r>
            <a:r>
              <a:rPr lang="en-US" dirty="0"/>
              <a:t>: Strings and Symbols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572000"/>
          </a:xfrm>
        </p:spPr>
        <p:txBody>
          <a:bodyPr/>
          <a:lstStyle/>
          <a:p>
            <a:r>
              <a:rPr lang="en-US"/>
              <a:t> … w, x, y, z are strings.</a:t>
            </a:r>
          </a:p>
          <a:p>
            <a:r>
              <a:rPr lang="en-US"/>
              <a:t> a, b, c,… are single input symbols.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5C70-801C-9144-893C-52D39CA72B6A}" type="slidenum">
              <a:rPr lang="en-US"/>
              <a:pPr/>
              <a:t>36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Extended Transition Function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/>
              <a:t>We describe the effect of a string of inputs on a DFA by extending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 to a state and a string.</a:t>
            </a:r>
          </a:p>
          <a:p>
            <a:r>
              <a:rPr lang="en-US">
                <a:solidFill>
                  <a:srgbClr val="FF9900"/>
                </a:solidFill>
              </a:rPr>
              <a:t>Intuition</a:t>
            </a:r>
            <a:r>
              <a:rPr lang="en-US"/>
              <a:t>: Extended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 is computed for state q and inputs a</a:t>
            </a:r>
            <a:r>
              <a:rPr lang="en-US" baseline="-25000"/>
              <a:t>1</a:t>
            </a:r>
            <a:r>
              <a:rPr lang="en-US"/>
              <a:t>a</a:t>
            </a:r>
            <a:r>
              <a:rPr lang="en-US" baseline="-25000"/>
              <a:t>2</a:t>
            </a:r>
            <a:r>
              <a:rPr lang="en-US"/>
              <a:t>…a</a:t>
            </a:r>
            <a:r>
              <a:rPr lang="en-US" i="1" baseline="-25000"/>
              <a:t>n</a:t>
            </a:r>
            <a:r>
              <a:rPr lang="en-US"/>
              <a:t> by following a path in the transition graph, starting at q and selecting the arcs with labels a</a:t>
            </a:r>
            <a:r>
              <a:rPr lang="en-US" baseline="-25000"/>
              <a:t>1</a:t>
            </a:r>
            <a:r>
              <a:rPr lang="en-US"/>
              <a:t>, a</a:t>
            </a:r>
            <a:r>
              <a:rPr lang="en-US" baseline="-25000"/>
              <a:t>2</a:t>
            </a:r>
            <a:r>
              <a:rPr lang="en-US"/>
              <a:t>,…, a</a:t>
            </a:r>
            <a:r>
              <a:rPr lang="en-US" i="1" baseline="-25000"/>
              <a:t>n</a:t>
            </a:r>
            <a:r>
              <a:rPr lang="en-US"/>
              <a:t> in turn.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0E36-B370-424D-B48D-A04D180501F2}" type="slidenum">
              <a:rPr lang="en-US"/>
              <a:pPr/>
              <a:t>37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6481762" cy="576262"/>
          </a:xfrm>
        </p:spPr>
        <p:txBody>
          <a:bodyPr/>
          <a:lstStyle/>
          <a:p>
            <a:r>
              <a:rPr lang="en-US" dirty="0"/>
              <a:t>Inductive Definition of Extended </a:t>
            </a:r>
            <a:r>
              <a:rPr lang="en-US" dirty="0" err="1">
                <a:latin typeface="Lucida Sans Unicode" charset="0"/>
              </a:rPr>
              <a:t>δ</a:t>
            </a:r>
            <a:endParaRPr lang="en-US" dirty="0">
              <a:latin typeface="Lucida Sans Unicode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581400"/>
          </a:xfrm>
        </p:spPr>
        <p:txBody>
          <a:bodyPr/>
          <a:lstStyle/>
          <a:p>
            <a:r>
              <a:rPr lang="en-US"/>
              <a:t>Induction on length of string.</a:t>
            </a:r>
          </a:p>
          <a:p>
            <a:r>
              <a:rPr lang="en-US">
                <a:solidFill>
                  <a:srgbClr val="3366FF"/>
                </a:solidFill>
              </a:rPr>
              <a:t>Basis</a:t>
            </a:r>
            <a:r>
              <a:rPr lang="en-US"/>
              <a:t>: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(q,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) = q</a:t>
            </a:r>
          </a:p>
          <a:p>
            <a:r>
              <a:rPr lang="en-US">
                <a:solidFill>
                  <a:srgbClr val="3366FF"/>
                </a:solidFill>
              </a:rPr>
              <a:t>Induction</a:t>
            </a:r>
            <a:r>
              <a:rPr lang="en-US"/>
              <a:t>: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(q,wa) =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(q,w),a)</a:t>
            </a:r>
          </a:p>
          <a:p>
            <a:pPr lvl="1"/>
            <a:r>
              <a:rPr lang="en-US">
                <a:solidFill>
                  <a:srgbClr val="FF9900"/>
                </a:solidFill>
              </a:rPr>
              <a:t>Remember</a:t>
            </a:r>
            <a:r>
              <a:rPr lang="en-US"/>
              <a:t>: w is a string; a is an input symbol, by convention.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0D58-35E5-EB46-B2C7-3B774CC86225}" type="slidenum">
              <a:rPr lang="en-US"/>
              <a:pPr/>
              <a:t>38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Extended Delta</a:t>
            </a:r>
          </a:p>
        </p:txBody>
      </p:sp>
      <p:grpSp>
        <p:nvGrpSpPr>
          <p:cNvPr id="34838" name="Group 22"/>
          <p:cNvGrpSpPr>
            <a:grpSpLocks/>
          </p:cNvGrpSpPr>
          <p:nvPr/>
        </p:nvGrpSpPr>
        <p:grpSpPr bwMode="auto">
          <a:xfrm>
            <a:off x="3094041" y="1905000"/>
            <a:ext cx="2011363" cy="1676400"/>
            <a:chOff x="1901" y="1632"/>
            <a:chExt cx="1267" cy="1056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2112" y="1632"/>
              <a:ext cx="105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0" name="Line 4"/>
            <p:cNvSpPr>
              <a:spLocks noChangeShapeType="1"/>
            </p:cNvSpPr>
            <p:nvPr/>
          </p:nvSpPr>
          <p:spPr bwMode="auto">
            <a:xfrm>
              <a:off x="2112" y="192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>
              <a:off x="2640" y="163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2256" y="1632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2832" y="1632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1901" y="1920"/>
              <a:ext cx="1267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/>
                <a:t>A	A	         B</a:t>
              </a:r>
            </a:p>
            <a:p>
              <a:r>
                <a:rPr lang="en-US" dirty="0"/>
                <a:t>B	A	         C</a:t>
              </a:r>
            </a:p>
            <a:p>
              <a:r>
                <a:rPr lang="en-US" dirty="0"/>
                <a:t>C	C	         C</a:t>
              </a:r>
            </a:p>
          </p:txBody>
        </p:sp>
      </p:grp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1447800" y="4495800"/>
            <a:ext cx="6403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Lucida Sans Unicode" charset="0"/>
              </a:rPr>
              <a:t>δ</a:t>
            </a:r>
            <a:r>
              <a:rPr lang="en-US"/>
              <a:t>(B,011) =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(B,01),1) =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(B,0),1),1) =</a:t>
            </a:r>
          </a:p>
          <a:p>
            <a:endParaRPr lang="en-US"/>
          </a:p>
          <a:p>
            <a:r>
              <a:rPr lang="en-US">
                <a:latin typeface="Lucida Sans Unicode" charset="0"/>
              </a:rPr>
              <a:t>δ</a:t>
            </a:r>
            <a:r>
              <a:rPr lang="en-US"/>
              <a:t>(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(A,1),1) =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(B,1) = 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70640-2CCF-6B41-A5C5-13C5258DCF2E}" type="slidenum">
              <a:rPr lang="en-US"/>
              <a:pPr/>
              <a:t>39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Delta-hat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distinguish between the given delta and the extended delta or delta-hat.</a:t>
            </a:r>
          </a:p>
          <a:p>
            <a:r>
              <a:rPr lang="en-US" dirty="0"/>
              <a:t>The reason:</a:t>
            </a:r>
          </a:p>
          <a:p>
            <a:r>
              <a:rPr lang="en-US" dirty="0" err="1">
                <a:latin typeface="Lucida Sans Unicode" charset="0"/>
              </a:rPr>
              <a:t>δ</a:t>
            </a:r>
            <a:r>
              <a:rPr lang="en-US" dirty="0"/>
              <a:t>(q, a) = </a:t>
            </a:r>
            <a:r>
              <a:rPr lang="en-US" dirty="0" err="1">
                <a:latin typeface="Lucida Sans Unicode" charset="0"/>
              </a:rPr>
              <a:t>δ</a:t>
            </a:r>
            <a:r>
              <a:rPr lang="en-US" dirty="0"/>
              <a:t>(</a:t>
            </a:r>
            <a:r>
              <a:rPr lang="en-US" dirty="0" err="1">
                <a:latin typeface="Lucida Sans Unicode" charset="0"/>
              </a:rPr>
              <a:t>δ</a:t>
            </a:r>
            <a:r>
              <a:rPr lang="en-US" dirty="0"/>
              <a:t>(q, </a:t>
            </a:r>
            <a:r>
              <a:rPr lang="en-US" dirty="0" err="1">
                <a:latin typeface="Lucida Sans Unicode" charset="0"/>
              </a:rPr>
              <a:t>ε</a:t>
            </a:r>
            <a:r>
              <a:rPr lang="en-US" dirty="0"/>
              <a:t>), a) = </a:t>
            </a:r>
            <a:r>
              <a:rPr lang="en-US" dirty="0" err="1">
                <a:latin typeface="Lucida Sans Unicode" charset="0"/>
              </a:rPr>
              <a:t>δ</a:t>
            </a:r>
            <a:r>
              <a:rPr lang="en-US" dirty="0"/>
              <a:t>(q, a)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 flipH="1">
            <a:off x="2718432" y="2805289"/>
            <a:ext cx="457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charset="0"/>
              </a:rPr>
              <a:t>˄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929745" y="2805289"/>
            <a:ext cx="306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ucida Sans Unicode" charset="0"/>
              </a:rPr>
              <a:t>˄</a:t>
            </a:r>
          </a:p>
        </p:txBody>
      </p: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1132773" y="3471342"/>
            <a:ext cx="2327275" cy="1066800"/>
            <a:chOff x="1008" y="2928"/>
            <a:chExt cx="1466" cy="672"/>
          </a:xfrm>
        </p:grpSpPr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1008" y="3312"/>
              <a:ext cx="14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Extended deltas</a:t>
              </a:r>
            </a:p>
          </p:txBody>
        </p:sp>
        <p:sp>
          <p:nvSpPr>
            <p:cNvPr id="33799" name="Line 7"/>
            <p:cNvSpPr>
              <a:spLocks noChangeShapeType="1"/>
            </p:cNvSpPr>
            <p:nvPr/>
          </p:nvSpPr>
          <p:spPr bwMode="auto">
            <a:xfrm flipH="1" flipV="1">
              <a:off x="1073" y="2928"/>
              <a:ext cx="281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V="1">
              <a:off x="1663" y="2928"/>
              <a:ext cx="175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Tennis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marL="609600" indent="-609600"/>
            <a:r>
              <a:rPr lang="en-US" dirty="0"/>
              <a:t>Like </a:t>
            </a:r>
            <a:r>
              <a:rPr lang="en-US" dirty="0" err="1"/>
              <a:t>ping-pong</a:t>
            </a:r>
            <a:r>
              <a:rPr lang="en-US" dirty="0"/>
              <a:t>, except you are very tiny and stand on the table.</a:t>
            </a:r>
          </a:p>
          <a:p>
            <a:pPr marL="609600" indent="-609600"/>
            <a:r>
              <a:rPr lang="en-US" i="1" dirty="0">
                <a:solidFill>
                  <a:srgbClr val="FF0066"/>
                </a:solidFill>
              </a:rPr>
              <a:t>Match</a:t>
            </a:r>
            <a:r>
              <a:rPr lang="en-US" dirty="0"/>
              <a:t> = 3-5 sets.</a:t>
            </a:r>
          </a:p>
          <a:p>
            <a:pPr marL="609600" indent="-609600"/>
            <a:r>
              <a:rPr lang="en-US" i="1" dirty="0">
                <a:solidFill>
                  <a:srgbClr val="FF0066"/>
                </a:solidFill>
              </a:rPr>
              <a:t>Set</a:t>
            </a:r>
            <a:r>
              <a:rPr lang="en-US" dirty="0"/>
              <a:t> = 6 or more games.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77AD-BA68-374F-8A75-1EDC20A3AF71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6A47-6548-424D-8FE1-745204A296BD}" type="slidenum">
              <a:rPr lang="en-US"/>
              <a:pPr/>
              <a:t>40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of a DFA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/>
              <a:t>Automata of all kinds define languages.</a:t>
            </a:r>
          </a:p>
          <a:p>
            <a:r>
              <a:rPr lang="en-US"/>
              <a:t>If A is an automaton, L(A) is its language.</a:t>
            </a:r>
          </a:p>
          <a:p>
            <a:r>
              <a:rPr lang="en-US"/>
              <a:t>For a DFA A, L(A) is the set of strings labeling paths from the start state to a final state.</a:t>
            </a:r>
          </a:p>
          <a:p>
            <a:r>
              <a:rPr lang="en-US">
                <a:solidFill>
                  <a:srgbClr val="FF9900"/>
                </a:solidFill>
              </a:rPr>
              <a:t>Formally</a:t>
            </a:r>
            <a:r>
              <a:rPr lang="en-US"/>
              <a:t>: L(A) = the set of strings w such that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(q</a:t>
            </a:r>
            <a:r>
              <a:rPr lang="en-US" baseline="-25000"/>
              <a:t>0</a:t>
            </a:r>
            <a:r>
              <a:rPr lang="en-US"/>
              <a:t>, w) is in 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E54A-2F59-2846-8D41-ABBA7F4B2D5A}" type="slidenum">
              <a:rPr lang="en-US"/>
              <a:pPr/>
              <a:t>41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String in a Language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838200" y="3200400"/>
            <a:ext cx="5387975" cy="2090738"/>
            <a:chOff x="624" y="1563"/>
            <a:chExt cx="3394" cy="1317"/>
          </a:xfrm>
        </p:grpSpPr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624" y="2592"/>
              <a:ext cx="5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  <p:grpSp>
          <p:nvGrpSpPr>
            <p:cNvPr id="39941" name="Group 5"/>
            <p:cNvGrpSpPr>
              <a:grpSpLocks/>
            </p:cNvGrpSpPr>
            <p:nvPr/>
          </p:nvGrpSpPr>
          <p:grpSpPr bwMode="auto">
            <a:xfrm>
              <a:off x="960" y="1563"/>
              <a:ext cx="3058" cy="1317"/>
              <a:chOff x="960" y="1563"/>
              <a:chExt cx="3058" cy="1317"/>
            </a:xfrm>
          </p:grpSpPr>
          <p:sp>
            <p:nvSpPr>
              <p:cNvPr id="39942" name="Text Box 6"/>
              <p:cNvSpPr txBox="1">
                <a:spLocks noChangeArrowheads="1"/>
              </p:cNvSpPr>
              <p:nvPr/>
            </p:nvSpPr>
            <p:spPr bwMode="auto">
              <a:xfrm>
                <a:off x="1824" y="19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39943" name="Text Box 7"/>
              <p:cNvSpPr txBox="1">
                <a:spLocks noChangeArrowheads="1"/>
              </p:cNvSpPr>
              <p:nvPr/>
            </p:nvSpPr>
            <p:spPr bwMode="auto">
              <a:xfrm>
                <a:off x="1872" y="259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0</a:t>
                </a:r>
              </a:p>
            </p:txBody>
          </p:sp>
          <p:grpSp>
            <p:nvGrpSpPr>
              <p:cNvPr id="39944" name="Group 8"/>
              <p:cNvGrpSpPr>
                <a:grpSpLocks/>
              </p:cNvGrpSpPr>
              <p:nvPr/>
            </p:nvGrpSpPr>
            <p:grpSpPr bwMode="auto">
              <a:xfrm>
                <a:off x="960" y="1563"/>
                <a:ext cx="3058" cy="1056"/>
                <a:chOff x="960" y="1584"/>
                <a:chExt cx="3058" cy="1056"/>
              </a:xfrm>
            </p:grpSpPr>
            <p:cxnSp>
              <p:nvCxnSpPr>
                <p:cNvPr id="39945" name="AutoShape 9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431" y="1977"/>
                  <a:ext cx="1" cy="272"/>
                </a:xfrm>
                <a:prstGeom prst="curvedConnector3">
                  <a:avLst>
                    <a:gd name="adj1" fmla="val -42700005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39946" name="Group 10"/>
                <p:cNvGrpSpPr>
                  <a:grpSpLocks/>
                </p:cNvGrpSpPr>
                <p:nvPr/>
              </p:nvGrpSpPr>
              <p:grpSpPr bwMode="auto">
                <a:xfrm>
                  <a:off x="960" y="1584"/>
                  <a:ext cx="3058" cy="1056"/>
                  <a:chOff x="974" y="1584"/>
                  <a:chExt cx="3058" cy="1056"/>
                </a:xfrm>
              </p:grpSpPr>
              <p:sp>
                <p:nvSpPr>
                  <p:cNvPr id="39947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310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A</a:t>
                    </a:r>
                  </a:p>
                </p:txBody>
              </p:sp>
              <p:sp>
                <p:nvSpPr>
                  <p:cNvPr id="399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C</a:t>
                    </a:r>
                  </a:p>
                </p:txBody>
              </p:sp>
              <p:sp>
                <p:nvSpPr>
                  <p:cNvPr id="39949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B</a:t>
                    </a:r>
                  </a:p>
                </p:txBody>
              </p:sp>
              <p:sp>
                <p:nvSpPr>
                  <p:cNvPr id="39950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262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5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952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4" y="2352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5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5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5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968"/>
                    <a:ext cx="22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1</a:t>
                    </a:r>
                  </a:p>
                </p:txBody>
              </p:sp>
              <p:sp>
                <p:nvSpPr>
                  <p:cNvPr id="39956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584"/>
                    <a:ext cx="22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</a:t>
                    </a:r>
                  </a:p>
                </p:txBody>
              </p:sp>
              <p:cxnSp>
                <p:nvCxnSpPr>
                  <p:cNvPr id="39957" name="AutoShape 21"/>
                  <p:cNvCxnSpPr>
                    <a:cxnSpLocks noChangeShapeType="1"/>
                    <a:stCxn id="39951" idx="3"/>
                    <a:endCxn id="39950" idx="5"/>
                  </p:cNvCxnSpPr>
                  <p:nvPr/>
                </p:nvCxnSpPr>
                <p:spPr bwMode="auto">
                  <a:xfrm rot="5400000">
                    <a:off x="2001" y="1981"/>
                    <a:ext cx="1" cy="824"/>
                  </a:xfrm>
                  <a:prstGeom prst="curvedConnector3">
                    <a:avLst>
                      <a:gd name="adj1" fmla="val 200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3995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8" y="1632"/>
                    <a:ext cx="38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0,1</a:t>
                    </a:r>
                  </a:p>
                </p:txBody>
              </p:sp>
              <p:cxnSp>
                <p:nvCxnSpPr>
                  <p:cNvPr id="39959" name="AutoShape 23"/>
                  <p:cNvCxnSpPr>
                    <a:cxnSpLocks noChangeShapeType="1"/>
                    <a:stCxn id="39948" idx="7"/>
                    <a:endCxn id="39948" idx="1"/>
                  </p:cNvCxnSpPr>
                  <p:nvPr/>
                </p:nvCxnSpPr>
                <p:spPr bwMode="auto">
                  <a:xfrm rot="16200000" flipH="1" flipV="1">
                    <a:off x="3605" y="2053"/>
                    <a:ext cx="1" cy="204"/>
                  </a:xfrm>
                  <a:prstGeom prst="curvedConnector3">
                    <a:avLst>
                      <a:gd name="adj1" fmla="val -186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1736725" y="2090738"/>
            <a:ext cx="6559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String 101 is in the language of the DFA below.</a:t>
            </a:r>
          </a:p>
          <a:p>
            <a:r>
              <a:rPr lang="en-US"/>
              <a:t>Start at A.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9D43D-6313-9C43-93D5-68F84F5BF22B}" type="slidenum">
              <a:rPr lang="en-US"/>
              <a:pPr/>
              <a:t>42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String in a Language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38200" y="4833938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Start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743200" y="3843338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819400" y="4833938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40969" name="AutoShape 9"/>
          <p:cNvCxnSpPr>
            <a:cxnSpLocks noChangeShapeType="1"/>
          </p:cNvCxnSpPr>
          <p:nvPr/>
        </p:nvCxnSpPr>
        <p:spPr bwMode="auto">
          <a:xfrm rot="16200000" flipH="1" flipV="1">
            <a:off x="2120106" y="3823494"/>
            <a:ext cx="1588" cy="431800"/>
          </a:xfrm>
          <a:prstGeom prst="curvedConnector3">
            <a:avLst>
              <a:gd name="adj1" fmla="val -427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1905000" y="4038600"/>
            <a:ext cx="457200" cy="457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5321300" y="4038600"/>
            <a:ext cx="457200" cy="457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3644900" y="4038600"/>
            <a:ext cx="457200" cy="457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1828800" y="39624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3568700" y="39624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V="1">
            <a:off x="1371600" y="44196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2438400" y="4267200"/>
            <a:ext cx="1143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4178300" y="4267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4549775" y="38100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2263775" y="32004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40981" name="AutoShape 21"/>
          <p:cNvCxnSpPr>
            <a:cxnSpLocks noChangeShapeType="1"/>
            <a:stCxn id="40975" idx="3"/>
            <a:endCxn id="40974" idx="5"/>
          </p:cNvCxnSpPr>
          <p:nvPr/>
        </p:nvCxnSpPr>
        <p:spPr bwMode="auto">
          <a:xfrm rot="5400000">
            <a:off x="3002756" y="3829844"/>
            <a:ext cx="1588" cy="1308100"/>
          </a:xfrm>
          <a:prstGeom prst="curvedConnector3">
            <a:avLst>
              <a:gd name="adj1" fmla="val 200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5616575" y="3276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0,1</a:t>
            </a:r>
          </a:p>
        </p:txBody>
      </p:sp>
      <p:cxnSp>
        <p:nvCxnSpPr>
          <p:cNvPr id="40983" name="AutoShape 23"/>
          <p:cNvCxnSpPr>
            <a:cxnSpLocks noChangeShapeType="1"/>
            <a:stCxn id="40972" idx="7"/>
            <a:endCxn id="40972" idx="1"/>
          </p:cNvCxnSpPr>
          <p:nvPr/>
        </p:nvCxnSpPr>
        <p:spPr bwMode="auto">
          <a:xfrm rot="16200000" flipH="1" flipV="1">
            <a:off x="5549106" y="3944144"/>
            <a:ext cx="1588" cy="323850"/>
          </a:xfrm>
          <a:prstGeom prst="curvedConnector3">
            <a:avLst>
              <a:gd name="adj1" fmla="val -186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1676400" y="2667000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Follow arc labeled 1.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1676400" y="2057400"/>
            <a:ext cx="655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String 101 is in the language of the DFA below.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AE-6417-6B4F-A87A-E13D6502EE1A}" type="slidenum">
              <a:rPr lang="en-US"/>
              <a:pPr/>
              <a:t>43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String in a Language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4833938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Start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743200" y="3843338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819400" y="4833938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44038" name="AutoShape 6"/>
          <p:cNvCxnSpPr>
            <a:cxnSpLocks noChangeShapeType="1"/>
          </p:cNvCxnSpPr>
          <p:nvPr/>
        </p:nvCxnSpPr>
        <p:spPr bwMode="auto">
          <a:xfrm rot="16200000" flipH="1" flipV="1">
            <a:off x="2120106" y="3823494"/>
            <a:ext cx="1588" cy="431800"/>
          </a:xfrm>
          <a:prstGeom prst="curvedConnector3">
            <a:avLst>
              <a:gd name="adj1" fmla="val -427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1905000" y="4038600"/>
            <a:ext cx="457200" cy="457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5321300" y="4038600"/>
            <a:ext cx="457200" cy="457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3644900" y="4038600"/>
            <a:ext cx="457200" cy="457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1828800" y="39624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3568700" y="39624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1371600" y="44196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2438400" y="4267200"/>
            <a:ext cx="1143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4178300" y="4267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549775" y="38100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2263775" y="32004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44049" name="AutoShape 17"/>
          <p:cNvCxnSpPr>
            <a:cxnSpLocks noChangeShapeType="1"/>
          </p:cNvCxnSpPr>
          <p:nvPr/>
        </p:nvCxnSpPr>
        <p:spPr bwMode="auto">
          <a:xfrm rot="5400000">
            <a:off x="3015456" y="3842544"/>
            <a:ext cx="1588" cy="1308100"/>
          </a:xfrm>
          <a:prstGeom prst="curvedConnector3">
            <a:avLst>
              <a:gd name="adj1" fmla="val 20000000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5616575" y="3276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0,1</a:t>
            </a:r>
          </a:p>
        </p:txBody>
      </p:sp>
      <p:cxnSp>
        <p:nvCxnSpPr>
          <p:cNvPr id="44051" name="AutoShape 19"/>
          <p:cNvCxnSpPr>
            <a:cxnSpLocks noChangeShapeType="1"/>
            <a:stCxn id="44040" idx="7"/>
            <a:endCxn id="44040" idx="1"/>
          </p:cNvCxnSpPr>
          <p:nvPr/>
        </p:nvCxnSpPr>
        <p:spPr bwMode="auto">
          <a:xfrm rot="16200000" flipH="1" flipV="1">
            <a:off x="5549106" y="3944144"/>
            <a:ext cx="1588" cy="323850"/>
          </a:xfrm>
          <a:prstGeom prst="curvedConnector3">
            <a:avLst>
              <a:gd name="adj1" fmla="val -186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1676400" y="2743200"/>
            <a:ext cx="558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Then arc labeled 0 from current state B.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1600200" y="2057400"/>
            <a:ext cx="655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String 101 is in the language of the DFA below.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95FA-BA4D-2348-BF17-3A999A56A2F1}" type="slidenum">
              <a:rPr lang="en-US"/>
              <a:pPr/>
              <a:t>44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String in a Language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833938"/>
            <a:ext cx="82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Start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743200" y="37338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819400" y="4833938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46086" name="AutoShape 6"/>
          <p:cNvCxnSpPr>
            <a:cxnSpLocks noChangeShapeType="1"/>
          </p:cNvCxnSpPr>
          <p:nvPr/>
        </p:nvCxnSpPr>
        <p:spPr bwMode="auto">
          <a:xfrm rot="16200000" flipH="1" flipV="1">
            <a:off x="2120106" y="3823494"/>
            <a:ext cx="1588" cy="431800"/>
          </a:xfrm>
          <a:prstGeom prst="curvedConnector3">
            <a:avLst>
              <a:gd name="adj1" fmla="val -427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1905000" y="4038600"/>
            <a:ext cx="457200" cy="457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5321300" y="4038600"/>
            <a:ext cx="457200" cy="457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3644900" y="4038600"/>
            <a:ext cx="457200" cy="457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1828800" y="39624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3568700" y="39624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V="1">
            <a:off x="1371600" y="44196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2438400" y="4191000"/>
            <a:ext cx="1143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4178300" y="4267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4549775" y="38100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2263775" y="32004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46097" name="AutoShape 17"/>
          <p:cNvCxnSpPr>
            <a:cxnSpLocks noChangeShapeType="1"/>
          </p:cNvCxnSpPr>
          <p:nvPr/>
        </p:nvCxnSpPr>
        <p:spPr bwMode="auto">
          <a:xfrm rot="5400000">
            <a:off x="3015456" y="3842544"/>
            <a:ext cx="1588" cy="1308100"/>
          </a:xfrm>
          <a:prstGeom prst="curvedConnector3">
            <a:avLst>
              <a:gd name="adj1" fmla="val 20000000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5616575" y="3276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0,1</a:t>
            </a:r>
          </a:p>
        </p:txBody>
      </p:sp>
      <p:cxnSp>
        <p:nvCxnSpPr>
          <p:cNvPr id="46099" name="AutoShape 19"/>
          <p:cNvCxnSpPr>
            <a:cxnSpLocks noChangeShapeType="1"/>
            <a:stCxn id="46088" idx="7"/>
            <a:endCxn id="46088" idx="1"/>
          </p:cNvCxnSpPr>
          <p:nvPr/>
        </p:nvCxnSpPr>
        <p:spPr bwMode="auto">
          <a:xfrm rot="16200000" flipH="1" flipV="1">
            <a:off x="5549106" y="3944144"/>
            <a:ext cx="1588" cy="323850"/>
          </a:xfrm>
          <a:prstGeom prst="curvedConnector3">
            <a:avLst>
              <a:gd name="adj1" fmla="val -186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1447800" y="2438400"/>
            <a:ext cx="6778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Finally arc labeled 1 from current state A.  Result</a:t>
            </a:r>
          </a:p>
          <a:p>
            <a:r>
              <a:rPr lang="en-US"/>
              <a:t>is an accepting state, so 101 is in the language.</a:t>
            </a:r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2438400" y="4343400"/>
            <a:ext cx="1143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1447800" y="1828800"/>
            <a:ext cx="655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String 101 is in the language of the DFA below.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FB98-20D5-B24F-9F1C-B54CE743BD5D}" type="slidenum">
              <a:rPr lang="en-US"/>
              <a:pPr/>
              <a:t>45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 – Concluded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language of our example DFA is:</a:t>
            </a:r>
          </a:p>
          <a:p>
            <a:pPr>
              <a:buFont typeface="Monotype Sorts" charset="0"/>
              <a:buNone/>
            </a:pPr>
            <a:r>
              <a:rPr lang="en-US"/>
              <a:t>{w | w is in {0,1}* and w does not have</a:t>
            </a:r>
          </a:p>
          <a:p>
            <a:pPr>
              <a:buFont typeface="Monotype Sorts" charset="0"/>
              <a:buNone/>
            </a:pPr>
            <a:r>
              <a:rPr lang="en-US"/>
              <a:t>			two consecutive 1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s}</a:t>
            </a:r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142896" y="2621593"/>
            <a:ext cx="3224213" cy="3032125"/>
            <a:chOff x="240" y="1968"/>
            <a:chExt cx="2031" cy="1910"/>
          </a:xfrm>
        </p:grpSpPr>
        <p:sp>
          <p:nvSpPr>
            <p:cNvPr id="48132" name="Text Box 4"/>
            <p:cNvSpPr txBox="1">
              <a:spLocks noChangeArrowheads="1"/>
            </p:cNvSpPr>
            <p:nvPr/>
          </p:nvSpPr>
          <p:spPr bwMode="auto">
            <a:xfrm>
              <a:off x="240" y="3360"/>
              <a:ext cx="203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 Read a </a:t>
              </a:r>
              <a:r>
                <a:rPr lang="en-US" i="1">
                  <a:solidFill>
                    <a:srgbClr val="FF0066"/>
                  </a:solidFill>
                </a:rPr>
                <a:t>set former</a:t>
              </a:r>
              <a:r>
                <a:rPr lang="en-US"/>
                <a:t>  as</a:t>
              </a:r>
            </a:p>
            <a:p>
              <a:r>
                <a:rPr lang="ja-JP" altLang="en-US">
                  <a:latin typeface="Arial"/>
                </a:rPr>
                <a:t>“</a:t>
              </a:r>
              <a:r>
                <a:rPr lang="en-US"/>
                <a:t>The set of strings w…</a:t>
              </a:r>
            </a:p>
          </p:txBody>
        </p:sp>
        <p:sp>
          <p:nvSpPr>
            <p:cNvPr id="48133" name="Line 5"/>
            <p:cNvSpPr>
              <a:spLocks noChangeShapeType="1"/>
            </p:cNvSpPr>
            <p:nvPr/>
          </p:nvSpPr>
          <p:spPr bwMode="auto">
            <a:xfrm flipV="1">
              <a:off x="720" y="1968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7" name="Group 9"/>
          <p:cNvGrpSpPr>
            <a:grpSpLocks/>
          </p:cNvGrpSpPr>
          <p:nvPr/>
        </p:nvGrpSpPr>
        <p:grpSpPr bwMode="auto">
          <a:xfrm>
            <a:off x="1285896" y="2664456"/>
            <a:ext cx="2246313" cy="1633537"/>
            <a:chOff x="960" y="1995"/>
            <a:chExt cx="1415" cy="1029"/>
          </a:xfrm>
        </p:grpSpPr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1296" y="2736"/>
              <a:ext cx="10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Such that…</a:t>
              </a:r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 flipH="1" flipV="1">
              <a:off x="960" y="1995"/>
              <a:ext cx="624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40" name="Group 12"/>
          <p:cNvGrpSpPr>
            <a:grpSpLocks/>
          </p:cNvGrpSpPr>
          <p:nvPr/>
        </p:nvGrpSpPr>
        <p:grpSpPr bwMode="auto">
          <a:xfrm>
            <a:off x="4943496" y="3274056"/>
            <a:ext cx="2601913" cy="1541462"/>
            <a:chOff x="3264" y="2379"/>
            <a:chExt cx="1639" cy="971"/>
          </a:xfrm>
        </p:grpSpPr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3312" y="2832"/>
              <a:ext cx="159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These conditions</a:t>
              </a:r>
            </a:p>
            <a:p>
              <a:r>
                <a:rPr lang="en-US"/>
                <a:t>about w are true.</a:t>
              </a:r>
            </a:p>
          </p:txBody>
        </p:sp>
        <p:sp>
          <p:nvSpPr>
            <p:cNvPr id="48139" name="Line 11"/>
            <p:cNvSpPr>
              <a:spLocks noChangeShapeType="1"/>
            </p:cNvSpPr>
            <p:nvPr/>
          </p:nvSpPr>
          <p:spPr bwMode="auto">
            <a:xfrm flipH="1" flipV="1">
              <a:off x="3264" y="2379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AFEC-57AB-9147-99EB-E24C2F637F12}" type="slidenum">
              <a:rPr lang="en-US"/>
              <a:pPr/>
              <a:t>46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Proofs of Set Equivalence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Often, we need to prove that two descriptions of sets are in fact the same set.</a:t>
            </a:r>
          </a:p>
          <a:p>
            <a:r>
              <a:rPr lang="en-US"/>
              <a:t>Here, one set is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the language of this DFA,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and the other is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the set of strings of 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1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with no consecutive 1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s.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4029-5FE6-BF4E-A675-3FC55B9ACB1D}" type="slidenum">
              <a:rPr lang="en-US"/>
              <a:pPr/>
              <a:t>47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Proofs – (2)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marL="609600" indent="-609600"/>
            <a:r>
              <a:rPr lang="en-US"/>
              <a:t>In general, to prove S = T, we need to prove two parts: S </a:t>
            </a:r>
            <a:r>
              <a:rPr lang="en-US">
                <a:latin typeface="Lucida Sans Unicode" charset="0"/>
              </a:rPr>
              <a:t>⊆</a:t>
            </a:r>
            <a:r>
              <a:rPr lang="en-US">
                <a:latin typeface="MS Shell Dlg 2" charset="0"/>
              </a:rPr>
              <a:t> </a:t>
            </a:r>
            <a:r>
              <a:rPr lang="en-US"/>
              <a:t>T and T </a:t>
            </a:r>
            <a:r>
              <a:rPr lang="en-US">
                <a:latin typeface="Lucida Sans Unicode" charset="0"/>
              </a:rPr>
              <a:t>⊆</a:t>
            </a:r>
            <a:r>
              <a:rPr lang="en-US"/>
              <a:t> S.  That is: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If w is in S, then w is in T.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If w is in T, then w is in S.</a:t>
            </a:r>
          </a:p>
          <a:p>
            <a:pPr marL="609600" indent="-609600"/>
            <a:r>
              <a:rPr lang="en-US"/>
              <a:t>Here, S = the language of our running DFA, and T =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no consecutive 1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s.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2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4F9FD-2AC0-BE48-85C8-EECE59CE9368}" type="slidenum">
              <a:rPr lang="en-US"/>
              <a:pPr/>
              <a:t>48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66FF"/>
                </a:solidFill>
              </a:rPr>
              <a:t>Part 1</a:t>
            </a:r>
            <a:r>
              <a:rPr lang="en-US"/>
              <a:t>: S </a:t>
            </a:r>
            <a:r>
              <a:rPr lang="en-US">
                <a:latin typeface="Lucida Sans Unicode" charset="0"/>
              </a:rPr>
              <a:t>⊆</a:t>
            </a:r>
            <a:r>
              <a:rPr lang="en-US">
                <a:latin typeface="MS Shell Dlg 2" charset="0"/>
              </a:rPr>
              <a:t> </a:t>
            </a:r>
            <a:r>
              <a:rPr lang="en-US"/>
              <a:t>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To prove</a:t>
            </a:r>
            <a:r>
              <a:rPr lang="en-US"/>
              <a:t>: if w is accepted by</a:t>
            </a:r>
          </a:p>
          <a:p>
            <a:pPr>
              <a:buFont typeface="Monotype Sorts" charset="0"/>
              <a:buNone/>
            </a:pPr>
            <a:r>
              <a:rPr lang="en-US"/>
              <a:t>	then w has no consecutive 1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s.</a:t>
            </a:r>
          </a:p>
          <a:p>
            <a:r>
              <a:rPr lang="en-US"/>
              <a:t>Proof is an induction on length of w.</a:t>
            </a:r>
          </a:p>
          <a:p>
            <a:r>
              <a:rPr lang="en-US">
                <a:solidFill>
                  <a:srgbClr val="FF9900"/>
                </a:solidFill>
              </a:rPr>
              <a:t>Important trick</a:t>
            </a:r>
            <a:r>
              <a:rPr lang="en-US"/>
              <a:t>: Expand the inductive hypothesis to be more detailed than the statement you are trying to prove.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6542088" y="1524000"/>
            <a:ext cx="2601912" cy="1320800"/>
            <a:chOff x="624" y="1563"/>
            <a:chExt cx="3933" cy="1580"/>
          </a:xfrm>
        </p:grpSpPr>
        <p:sp>
          <p:nvSpPr>
            <p:cNvPr id="54277" name="Text Box 5"/>
            <p:cNvSpPr txBox="1">
              <a:spLocks noChangeArrowheads="1"/>
            </p:cNvSpPr>
            <p:nvPr/>
          </p:nvSpPr>
          <p:spPr bwMode="auto">
            <a:xfrm>
              <a:off x="624" y="2592"/>
              <a:ext cx="1250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  <p:grpSp>
          <p:nvGrpSpPr>
            <p:cNvPr id="54278" name="Group 6"/>
            <p:cNvGrpSpPr>
              <a:grpSpLocks/>
            </p:cNvGrpSpPr>
            <p:nvPr/>
          </p:nvGrpSpPr>
          <p:grpSpPr bwMode="auto">
            <a:xfrm>
              <a:off x="960" y="1563"/>
              <a:ext cx="3597" cy="1580"/>
              <a:chOff x="960" y="1563"/>
              <a:chExt cx="3597" cy="1580"/>
            </a:xfrm>
          </p:grpSpPr>
          <p:sp>
            <p:nvSpPr>
              <p:cNvPr id="54279" name="Text Box 7"/>
              <p:cNvSpPr txBox="1">
                <a:spLocks noChangeArrowheads="1"/>
              </p:cNvSpPr>
              <p:nvPr/>
            </p:nvSpPr>
            <p:spPr bwMode="auto">
              <a:xfrm>
                <a:off x="1809" y="1967"/>
                <a:ext cx="531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54280" name="Text Box 8"/>
              <p:cNvSpPr txBox="1">
                <a:spLocks noChangeArrowheads="1"/>
              </p:cNvSpPr>
              <p:nvPr/>
            </p:nvSpPr>
            <p:spPr bwMode="auto">
              <a:xfrm>
                <a:off x="1855" y="2596"/>
                <a:ext cx="530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0</a:t>
                </a:r>
              </a:p>
            </p:txBody>
          </p:sp>
          <p:grpSp>
            <p:nvGrpSpPr>
              <p:cNvPr id="54281" name="Group 9"/>
              <p:cNvGrpSpPr>
                <a:grpSpLocks/>
              </p:cNvGrpSpPr>
              <p:nvPr/>
            </p:nvGrpSpPr>
            <p:grpSpPr bwMode="auto">
              <a:xfrm>
                <a:off x="960" y="1563"/>
                <a:ext cx="3597" cy="1056"/>
                <a:chOff x="960" y="1584"/>
                <a:chExt cx="3597" cy="1056"/>
              </a:xfrm>
            </p:grpSpPr>
            <p:cxnSp>
              <p:nvCxnSpPr>
                <p:cNvPr id="54282" name="AutoShape 10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431" y="1977"/>
                  <a:ext cx="1" cy="272"/>
                </a:xfrm>
                <a:prstGeom prst="curvedConnector3">
                  <a:avLst>
                    <a:gd name="adj1" fmla="val -42700005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54283" name="Group 11"/>
                <p:cNvGrpSpPr>
                  <a:grpSpLocks/>
                </p:cNvGrpSpPr>
                <p:nvPr/>
              </p:nvGrpSpPr>
              <p:grpSpPr bwMode="auto">
                <a:xfrm>
                  <a:off x="960" y="1584"/>
                  <a:ext cx="3597" cy="1056"/>
                  <a:chOff x="974" y="1584"/>
                  <a:chExt cx="3597" cy="1056"/>
                </a:xfrm>
              </p:grpSpPr>
              <p:sp>
                <p:nvSpPr>
                  <p:cNvPr id="5428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310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A</a:t>
                    </a:r>
                  </a:p>
                </p:txBody>
              </p:sp>
              <p:sp>
                <p:nvSpPr>
                  <p:cNvPr id="54285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C</a:t>
                    </a:r>
                  </a:p>
                </p:txBody>
              </p:sp>
              <p:sp>
                <p:nvSpPr>
                  <p:cNvPr id="54286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B</a:t>
                    </a:r>
                  </a:p>
                </p:txBody>
              </p:sp>
              <p:sp>
                <p:nvSpPr>
                  <p:cNvPr id="54287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262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288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289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4" y="2352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29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29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292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1" y="1968"/>
                    <a:ext cx="530" cy="5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1</a:t>
                    </a:r>
                  </a:p>
                </p:txBody>
              </p:sp>
              <p:sp>
                <p:nvSpPr>
                  <p:cNvPr id="54293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9" y="1584"/>
                    <a:ext cx="530" cy="5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</a:t>
                    </a:r>
                  </a:p>
                </p:txBody>
              </p:sp>
              <p:cxnSp>
                <p:nvCxnSpPr>
                  <p:cNvPr id="54294" name="AutoShape 22"/>
                  <p:cNvCxnSpPr>
                    <a:cxnSpLocks noChangeShapeType="1"/>
                    <a:stCxn id="54288" idx="3"/>
                    <a:endCxn id="54287" idx="5"/>
                  </p:cNvCxnSpPr>
                  <p:nvPr/>
                </p:nvCxnSpPr>
                <p:spPr bwMode="auto">
                  <a:xfrm rot="5400000">
                    <a:off x="2001" y="1981"/>
                    <a:ext cx="1" cy="824"/>
                  </a:xfrm>
                  <a:prstGeom prst="curvedConnector3">
                    <a:avLst>
                      <a:gd name="adj1" fmla="val 200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4295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9" y="1631"/>
                    <a:ext cx="922" cy="5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0,1</a:t>
                    </a:r>
                  </a:p>
                </p:txBody>
              </p:sp>
              <p:cxnSp>
                <p:nvCxnSpPr>
                  <p:cNvPr id="54296" name="AutoShape 24"/>
                  <p:cNvCxnSpPr>
                    <a:cxnSpLocks noChangeShapeType="1"/>
                    <a:stCxn id="54285" idx="7"/>
                    <a:endCxn id="54285" idx="1"/>
                  </p:cNvCxnSpPr>
                  <p:nvPr/>
                </p:nvCxnSpPr>
                <p:spPr bwMode="auto">
                  <a:xfrm rot="16200000" flipH="1" flipV="1">
                    <a:off x="3605" y="2053"/>
                    <a:ext cx="1" cy="204"/>
                  </a:xfrm>
                  <a:prstGeom prst="curvedConnector3">
                    <a:avLst>
                      <a:gd name="adj1" fmla="val -186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A0A5-E9CB-F642-8F62-88755D903A52}" type="slidenum">
              <a:rPr lang="en-US"/>
              <a:pPr/>
              <a:t>49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Inductive Hypothesis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marL="609600" indent="-609600">
              <a:buFont typeface="Monotype Sorts" charset="0"/>
              <a:buAutoNum type="arabicPeriod"/>
            </a:pPr>
            <a:r>
              <a:rPr lang="en-US"/>
              <a:t>If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(A, w) = A, then w has no consecutive 1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does not end in 1.</a:t>
            </a:r>
          </a:p>
          <a:p>
            <a:pPr marL="609600" indent="-609600">
              <a:buFont typeface="Monotype Sorts" charset="0"/>
              <a:buAutoNum type="arabicPeriod"/>
            </a:pPr>
            <a:r>
              <a:rPr lang="en-US"/>
              <a:t>If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(A, w) = B, then w has no consecutive 1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ends in a single 1.</a:t>
            </a:r>
          </a:p>
          <a:p>
            <a:pPr marL="609600" indent="-609600"/>
            <a:r>
              <a:rPr lang="en-US">
                <a:solidFill>
                  <a:srgbClr val="3366FF"/>
                </a:solidFill>
              </a:rPr>
              <a:t>Basis</a:t>
            </a:r>
            <a:r>
              <a:rPr lang="en-US"/>
              <a:t>: |w| = 0; i.e., w =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.</a:t>
            </a:r>
          </a:p>
          <a:p>
            <a:pPr marL="990600" lvl="1" indent="-533400"/>
            <a:r>
              <a:rPr lang="en-US"/>
              <a:t>(1) holds since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 has no 1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at all.</a:t>
            </a:r>
          </a:p>
          <a:p>
            <a:pPr marL="990600" lvl="1" indent="-533400"/>
            <a:r>
              <a:rPr lang="en-US"/>
              <a:t>(2) holds </a:t>
            </a:r>
            <a:r>
              <a:rPr lang="en-US" i="1">
                <a:solidFill>
                  <a:srgbClr val="FF0066"/>
                </a:solidFill>
              </a:rPr>
              <a:t>vacuously</a:t>
            </a:r>
            <a:r>
              <a:rPr lang="en-US"/>
              <a:t>, since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(A,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) is not B.</a:t>
            </a:r>
          </a:p>
        </p:txBody>
      </p:sp>
      <p:grpSp>
        <p:nvGrpSpPr>
          <p:cNvPr id="55302" name="Group 6"/>
          <p:cNvGrpSpPr>
            <a:grpSpLocks/>
          </p:cNvGrpSpPr>
          <p:nvPr/>
        </p:nvGrpSpPr>
        <p:grpSpPr bwMode="auto">
          <a:xfrm>
            <a:off x="304800" y="4538663"/>
            <a:ext cx="2133600" cy="1785937"/>
            <a:chOff x="192" y="2859"/>
            <a:chExt cx="1344" cy="1125"/>
          </a:xfrm>
        </p:grpSpPr>
        <p:sp>
          <p:nvSpPr>
            <p:cNvPr id="55300" name="Text Box 4"/>
            <p:cNvSpPr txBox="1">
              <a:spLocks noChangeArrowheads="1"/>
            </p:cNvSpPr>
            <p:nvPr/>
          </p:nvSpPr>
          <p:spPr bwMode="auto">
            <a:xfrm>
              <a:off x="192" y="3696"/>
              <a:ext cx="10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Arial"/>
                </a:rPr>
                <a:t>“</a:t>
              </a:r>
              <a:r>
                <a:rPr lang="en-US"/>
                <a:t>length of</a:t>
              </a:r>
              <a:r>
                <a:rPr lang="ja-JP" altLang="en-US">
                  <a:latin typeface="Arial"/>
                </a:rPr>
                <a:t>”</a:t>
              </a:r>
              <a:endParaRPr lang="en-US"/>
            </a:p>
          </p:txBody>
        </p:sp>
        <p:sp>
          <p:nvSpPr>
            <p:cNvPr id="55301" name="Line 5"/>
            <p:cNvSpPr>
              <a:spLocks noChangeShapeType="1"/>
            </p:cNvSpPr>
            <p:nvPr/>
          </p:nvSpPr>
          <p:spPr bwMode="auto">
            <a:xfrm flipV="1">
              <a:off x="672" y="2859"/>
              <a:ext cx="86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306" name="Group 10"/>
          <p:cNvGrpSpPr>
            <a:grpSpLocks/>
          </p:cNvGrpSpPr>
          <p:nvPr/>
        </p:nvGrpSpPr>
        <p:grpSpPr bwMode="auto">
          <a:xfrm>
            <a:off x="2971800" y="5638800"/>
            <a:ext cx="5283200" cy="1219200"/>
            <a:chOff x="1872" y="3552"/>
            <a:chExt cx="3328" cy="768"/>
          </a:xfrm>
        </p:grpSpPr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2160" y="3572"/>
              <a:ext cx="304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9900"/>
                  </a:solidFill>
                </a:rPr>
                <a:t>Important concept</a:t>
              </a:r>
              <a:r>
                <a:rPr lang="en-US"/>
                <a:t>:</a:t>
              </a:r>
            </a:p>
            <a:p>
              <a:r>
                <a:rPr lang="en-US"/>
                <a:t>If the </a:t>
              </a:r>
              <a:r>
                <a:rPr lang="ja-JP" altLang="en-US">
                  <a:latin typeface="Arial"/>
                </a:rPr>
                <a:t>“</a:t>
              </a:r>
              <a:r>
                <a:rPr lang="en-US"/>
                <a:t>if</a:t>
              </a:r>
              <a:r>
                <a:rPr lang="ja-JP" altLang="en-US">
                  <a:latin typeface="Arial"/>
                </a:rPr>
                <a:t>”</a:t>
              </a:r>
              <a:r>
                <a:rPr lang="en-US"/>
                <a:t> part of </a:t>
              </a:r>
              <a:r>
                <a:rPr lang="ja-JP" altLang="en-US">
                  <a:latin typeface="Arial"/>
                </a:rPr>
                <a:t>“</a:t>
              </a:r>
              <a:r>
                <a:rPr lang="en-US"/>
                <a:t>if..then</a:t>
              </a:r>
              <a:r>
                <a:rPr lang="ja-JP" altLang="en-US">
                  <a:latin typeface="Arial"/>
                </a:rPr>
                <a:t>”</a:t>
              </a:r>
              <a:r>
                <a:rPr lang="en-US"/>
                <a:t> is false,</a:t>
              </a:r>
            </a:p>
            <a:p>
              <a:r>
                <a:rPr lang="en-US"/>
                <a:t>the statement is true.</a:t>
              </a:r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auto">
            <a:xfrm>
              <a:off x="1872" y="3600"/>
              <a:ext cx="248" cy="384"/>
            </a:xfrm>
            <a:custGeom>
              <a:avLst/>
              <a:gdLst>
                <a:gd name="T0" fmla="*/ 248 w 248"/>
                <a:gd name="T1" fmla="*/ 384 h 384"/>
                <a:gd name="T2" fmla="*/ 8 w 248"/>
                <a:gd name="T3" fmla="*/ 240 h 384"/>
                <a:gd name="T4" fmla="*/ 200 w 248"/>
                <a:gd name="T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384">
                  <a:moveTo>
                    <a:pt x="248" y="384"/>
                  </a:moveTo>
                  <a:cubicBezTo>
                    <a:pt x="132" y="344"/>
                    <a:pt x="16" y="304"/>
                    <a:pt x="8" y="240"/>
                  </a:cubicBezTo>
                  <a:cubicBezTo>
                    <a:pt x="0" y="176"/>
                    <a:pt x="168" y="40"/>
                    <a:pt x="20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5" name="Line 9"/>
            <p:cNvSpPr>
              <a:spLocks noChangeShapeType="1"/>
            </p:cNvSpPr>
            <p:nvPr/>
          </p:nvSpPr>
          <p:spPr bwMode="auto">
            <a:xfrm flipV="1">
              <a:off x="2064" y="355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Scoring a Game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One person serves throughout.</a:t>
            </a:r>
          </a:p>
          <a:p>
            <a:r>
              <a:rPr lang="en-US"/>
              <a:t>To win, you must score at least 4 points.</a:t>
            </a:r>
          </a:p>
          <a:p>
            <a:r>
              <a:rPr lang="en-US"/>
              <a:t>You also must win by at least 2 points.</a:t>
            </a:r>
          </a:p>
          <a:p>
            <a:r>
              <a:rPr lang="en-US"/>
              <a:t>Inputs are s =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server wins point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and o =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opponent wins point.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0BA6-2619-9C4D-86AD-35E959C7512A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EC6F9-CF98-104F-9409-92DC443BC77A}" type="slidenum">
              <a:rPr lang="en-US"/>
              <a:pPr/>
              <a:t>50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71"/>
            <a:ext cx="5562600" cy="1143000"/>
          </a:xfrm>
        </p:spPr>
        <p:txBody>
          <a:bodyPr/>
          <a:lstStyle/>
          <a:p>
            <a:r>
              <a:rPr lang="en-US" dirty="0"/>
              <a:t>Inductive Step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 (1) and (2) are true for strings shorter than w, where |w| is at least 1.</a:t>
            </a:r>
          </a:p>
          <a:p>
            <a:r>
              <a:rPr lang="en-US"/>
              <a:t>Because w is not empty, we can write w = xa, where </a:t>
            </a:r>
            <a:r>
              <a:rPr lang="en-US" i="1"/>
              <a:t>a</a:t>
            </a:r>
            <a:r>
              <a:rPr lang="en-US"/>
              <a:t>  is the last symbol of w, and x is the string that precedes.</a:t>
            </a:r>
          </a:p>
          <a:p>
            <a:r>
              <a:rPr lang="en-US"/>
              <a:t>IH is true for x.</a:t>
            </a: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5393392" y="3906594"/>
            <a:ext cx="2601913" cy="1320800"/>
            <a:chOff x="624" y="1563"/>
            <a:chExt cx="3933" cy="1580"/>
          </a:xfrm>
        </p:grpSpPr>
        <p:sp>
          <p:nvSpPr>
            <p:cNvPr id="56325" name="Text Box 5"/>
            <p:cNvSpPr txBox="1">
              <a:spLocks noChangeArrowheads="1"/>
            </p:cNvSpPr>
            <p:nvPr/>
          </p:nvSpPr>
          <p:spPr bwMode="auto">
            <a:xfrm>
              <a:off x="624" y="2592"/>
              <a:ext cx="1250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  <p:grpSp>
          <p:nvGrpSpPr>
            <p:cNvPr id="56326" name="Group 6"/>
            <p:cNvGrpSpPr>
              <a:grpSpLocks/>
            </p:cNvGrpSpPr>
            <p:nvPr/>
          </p:nvGrpSpPr>
          <p:grpSpPr bwMode="auto">
            <a:xfrm>
              <a:off x="960" y="1563"/>
              <a:ext cx="3597" cy="1580"/>
              <a:chOff x="960" y="1563"/>
              <a:chExt cx="3597" cy="1580"/>
            </a:xfrm>
          </p:grpSpPr>
          <p:sp>
            <p:nvSpPr>
              <p:cNvPr id="56327" name="Text Box 7"/>
              <p:cNvSpPr txBox="1">
                <a:spLocks noChangeArrowheads="1"/>
              </p:cNvSpPr>
              <p:nvPr/>
            </p:nvSpPr>
            <p:spPr bwMode="auto">
              <a:xfrm>
                <a:off x="1809" y="1967"/>
                <a:ext cx="531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56328" name="Text Box 8"/>
              <p:cNvSpPr txBox="1">
                <a:spLocks noChangeArrowheads="1"/>
              </p:cNvSpPr>
              <p:nvPr/>
            </p:nvSpPr>
            <p:spPr bwMode="auto">
              <a:xfrm>
                <a:off x="1855" y="2596"/>
                <a:ext cx="530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0</a:t>
                </a:r>
              </a:p>
            </p:txBody>
          </p:sp>
          <p:grpSp>
            <p:nvGrpSpPr>
              <p:cNvPr id="56329" name="Group 9"/>
              <p:cNvGrpSpPr>
                <a:grpSpLocks/>
              </p:cNvGrpSpPr>
              <p:nvPr/>
            </p:nvGrpSpPr>
            <p:grpSpPr bwMode="auto">
              <a:xfrm>
                <a:off x="960" y="1563"/>
                <a:ext cx="3597" cy="1056"/>
                <a:chOff x="960" y="1584"/>
                <a:chExt cx="3597" cy="1056"/>
              </a:xfrm>
            </p:grpSpPr>
            <p:cxnSp>
              <p:nvCxnSpPr>
                <p:cNvPr id="56330" name="AutoShape 10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431" y="1977"/>
                  <a:ext cx="1" cy="272"/>
                </a:xfrm>
                <a:prstGeom prst="curvedConnector3">
                  <a:avLst>
                    <a:gd name="adj1" fmla="val -42700005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56331" name="Group 11"/>
                <p:cNvGrpSpPr>
                  <a:grpSpLocks/>
                </p:cNvGrpSpPr>
                <p:nvPr/>
              </p:nvGrpSpPr>
              <p:grpSpPr bwMode="auto">
                <a:xfrm>
                  <a:off x="960" y="1584"/>
                  <a:ext cx="3597" cy="1056"/>
                  <a:chOff x="974" y="1584"/>
                  <a:chExt cx="3597" cy="1056"/>
                </a:xfrm>
              </p:grpSpPr>
              <p:sp>
                <p:nvSpPr>
                  <p:cNvPr id="563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310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A</a:t>
                    </a:r>
                  </a:p>
                </p:txBody>
              </p:sp>
              <p:sp>
                <p:nvSpPr>
                  <p:cNvPr id="5633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C</a:t>
                    </a:r>
                  </a:p>
                </p:txBody>
              </p:sp>
              <p:sp>
                <p:nvSpPr>
                  <p:cNvPr id="56334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B</a:t>
                    </a:r>
                  </a:p>
                </p:txBody>
              </p:sp>
              <p:sp>
                <p:nvSpPr>
                  <p:cNvPr id="56335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262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36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37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4" y="2352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3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3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340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1" y="1968"/>
                    <a:ext cx="530" cy="5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1</a:t>
                    </a:r>
                  </a:p>
                </p:txBody>
              </p:sp>
              <p:sp>
                <p:nvSpPr>
                  <p:cNvPr id="56341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9" y="1584"/>
                    <a:ext cx="530" cy="5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</a:t>
                    </a:r>
                  </a:p>
                </p:txBody>
              </p:sp>
              <p:cxnSp>
                <p:nvCxnSpPr>
                  <p:cNvPr id="56342" name="AutoShape 22"/>
                  <p:cNvCxnSpPr>
                    <a:cxnSpLocks noChangeShapeType="1"/>
                    <a:stCxn id="56336" idx="3"/>
                    <a:endCxn id="56335" idx="5"/>
                  </p:cNvCxnSpPr>
                  <p:nvPr/>
                </p:nvCxnSpPr>
                <p:spPr bwMode="auto">
                  <a:xfrm rot="5400000">
                    <a:off x="2001" y="1981"/>
                    <a:ext cx="1" cy="824"/>
                  </a:xfrm>
                  <a:prstGeom prst="curvedConnector3">
                    <a:avLst>
                      <a:gd name="adj1" fmla="val 200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6343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9" y="1631"/>
                    <a:ext cx="922" cy="5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0,1</a:t>
                    </a:r>
                  </a:p>
                </p:txBody>
              </p:sp>
              <p:cxnSp>
                <p:nvCxnSpPr>
                  <p:cNvPr id="56344" name="AutoShape 24"/>
                  <p:cNvCxnSpPr>
                    <a:cxnSpLocks noChangeShapeType="1"/>
                    <a:stCxn id="56333" idx="7"/>
                    <a:endCxn id="56333" idx="1"/>
                  </p:cNvCxnSpPr>
                  <p:nvPr/>
                </p:nvCxnSpPr>
                <p:spPr bwMode="auto">
                  <a:xfrm rot="16200000" flipH="1" flipV="1">
                    <a:off x="3605" y="2053"/>
                    <a:ext cx="1" cy="204"/>
                  </a:xfrm>
                  <a:prstGeom prst="curvedConnector3">
                    <a:avLst>
                      <a:gd name="adj1" fmla="val -186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9754-733F-C346-9C1D-B0150991B8EE}" type="slidenum">
              <a:rPr lang="en-US"/>
              <a:pPr/>
              <a:t>51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6265"/>
            <a:ext cx="5562600" cy="1143000"/>
          </a:xfrm>
        </p:spPr>
        <p:txBody>
          <a:bodyPr/>
          <a:lstStyle/>
          <a:p>
            <a:r>
              <a:rPr lang="en-US" dirty="0"/>
              <a:t>Inductive Step – (2)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458200" cy="4343400"/>
          </a:xfrm>
        </p:spPr>
        <p:txBody>
          <a:bodyPr/>
          <a:lstStyle/>
          <a:p>
            <a:r>
              <a:rPr lang="en-US"/>
              <a:t>Need to prove (1) and (2) for w = xa.</a:t>
            </a:r>
          </a:p>
          <a:p>
            <a:r>
              <a:rPr lang="en-US"/>
              <a:t>(1) for w is: If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(A, w) = A, then w has no consecutive 1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does not end in 1.</a:t>
            </a:r>
          </a:p>
          <a:p>
            <a:r>
              <a:rPr lang="en-US"/>
              <a:t>Since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(A, w) = A,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(A, x) must be A or B, and </a:t>
            </a:r>
            <a:r>
              <a:rPr lang="en-US" i="1"/>
              <a:t>a</a:t>
            </a:r>
            <a:r>
              <a:rPr lang="en-US"/>
              <a:t>  must be 0 (look at the DFA).</a:t>
            </a:r>
          </a:p>
          <a:p>
            <a:r>
              <a:rPr lang="en-US"/>
              <a:t>By the IH, x has no 11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s.</a:t>
            </a:r>
          </a:p>
          <a:p>
            <a:r>
              <a:rPr lang="en-US"/>
              <a:t>Thus, w has no 11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does not end in 1.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6223793" y="974782"/>
            <a:ext cx="2601913" cy="1320800"/>
            <a:chOff x="624" y="1563"/>
            <a:chExt cx="3933" cy="1580"/>
          </a:xfrm>
        </p:grpSpPr>
        <p:sp>
          <p:nvSpPr>
            <p:cNvPr id="60421" name="Text Box 5"/>
            <p:cNvSpPr txBox="1">
              <a:spLocks noChangeArrowheads="1"/>
            </p:cNvSpPr>
            <p:nvPr/>
          </p:nvSpPr>
          <p:spPr bwMode="auto">
            <a:xfrm>
              <a:off x="624" y="2592"/>
              <a:ext cx="1250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960" y="1563"/>
              <a:ext cx="3597" cy="1580"/>
              <a:chOff x="960" y="1563"/>
              <a:chExt cx="3597" cy="1580"/>
            </a:xfrm>
          </p:grpSpPr>
          <p:sp>
            <p:nvSpPr>
              <p:cNvPr id="60423" name="Text Box 7"/>
              <p:cNvSpPr txBox="1">
                <a:spLocks noChangeArrowheads="1"/>
              </p:cNvSpPr>
              <p:nvPr/>
            </p:nvSpPr>
            <p:spPr bwMode="auto">
              <a:xfrm>
                <a:off x="1809" y="1967"/>
                <a:ext cx="531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60424" name="Text Box 8"/>
              <p:cNvSpPr txBox="1">
                <a:spLocks noChangeArrowheads="1"/>
              </p:cNvSpPr>
              <p:nvPr/>
            </p:nvSpPr>
            <p:spPr bwMode="auto">
              <a:xfrm>
                <a:off x="1855" y="2596"/>
                <a:ext cx="530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0</a:t>
                </a:r>
              </a:p>
            </p:txBody>
          </p:sp>
          <p:grpSp>
            <p:nvGrpSpPr>
              <p:cNvPr id="60425" name="Group 9"/>
              <p:cNvGrpSpPr>
                <a:grpSpLocks/>
              </p:cNvGrpSpPr>
              <p:nvPr/>
            </p:nvGrpSpPr>
            <p:grpSpPr bwMode="auto">
              <a:xfrm>
                <a:off x="960" y="1563"/>
                <a:ext cx="3597" cy="1056"/>
                <a:chOff x="960" y="1584"/>
                <a:chExt cx="3597" cy="1056"/>
              </a:xfrm>
            </p:grpSpPr>
            <p:cxnSp>
              <p:nvCxnSpPr>
                <p:cNvPr id="60426" name="AutoShape 10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431" y="1977"/>
                  <a:ext cx="1" cy="272"/>
                </a:xfrm>
                <a:prstGeom prst="curvedConnector3">
                  <a:avLst>
                    <a:gd name="adj1" fmla="val -42700005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60427" name="Group 11"/>
                <p:cNvGrpSpPr>
                  <a:grpSpLocks/>
                </p:cNvGrpSpPr>
                <p:nvPr/>
              </p:nvGrpSpPr>
              <p:grpSpPr bwMode="auto">
                <a:xfrm>
                  <a:off x="960" y="1584"/>
                  <a:ext cx="3597" cy="1056"/>
                  <a:chOff x="974" y="1584"/>
                  <a:chExt cx="3597" cy="1056"/>
                </a:xfrm>
              </p:grpSpPr>
              <p:sp>
                <p:nvSpPr>
                  <p:cNvPr id="6042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310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A</a:t>
                    </a:r>
                  </a:p>
                </p:txBody>
              </p:sp>
              <p:sp>
                <p:nvSpPr>
                  <p:cNvPr id="60429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C</a:t>
                    </a:r>
                  </a:p>
                </p:txBody>
              </p:sp>
              <p:sp>
                <p:nvSpPr>
                  <p:cNvPr id="60430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B</a:t>
                    </a:r>
                  </a:p>
                </p:txBody>
              </p:sp>
              <p:sp>
                <p:nvSpPr>
                  <p:cNvPr id="6043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262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32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433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4" y="2352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43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43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436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1" y="1968"/>
                    <a:ext cx="530" cy="5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1</a:t>
                    </a:r>
                  </a:p>
                </p:txBody>
              </p:sp>
              <p:sp>
                <p:nvSpPr>
                  <p:cNvPr id="60437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9" y="1584"/>
                    <a:ext cx="530" cy="5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</a:t>
                    </a:r>
                  </a:p>
                </p:txBody>
              </p:sp>
              <p:cxnSp>
                <p:nvCxnSpPr>
                  <p:cNvPr id="60438" name="AutoShape 22"/>
                  <p:cNvCxnSpPr>
                    <a:cxnSpLocks noChangeShapeType="1"/>
                    <a:stCxn id="60432" idx="3"/>
                    <a:endCxn id="60431" idx="5"/>
                  </p:cNvCxnSpPr>
                  <p:nvPr/>
                </p:nvCxnSpPr>
                <p:spPr bwMode="auto">
                  <a:xfrm rot="5400000">
                    <a:off x="2001" y="1981"/>
                    <a:ext cx="1" cy="824"/>
                  </a:xfrm>
                  <a:prstGeom prst="curvedConnector3">
                    <a:avLst>
                      <a:gd name="adj1" fmla="val 200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6043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9" y="1631"/>
                    <a:ext cx="922" cy="5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0,1</a:t>
                    </a:r>
                  </a:p>
                </p:txBody>
              </p:sp>
              <p:cxnSp>
                <p:nvCxnSpPr>
                  <p:cNvPr id="60440" name="AutoShape 24"/>
                  <p:cNvCxnSpPr>
                    <a:cxnSpLocks noChangeShapeType="1"/>
                    <a:stCxn id="60429" idx="7"/>
                    <a:endCxn id="60429" idx="1"/>
                  </p:cNvCxnSpPr>
                  <p:nvPr/>
                </p:nvCxnSpPr>
                <p:spPr bwMode="auto">
                  <a:xfrm rot="16200000" flipH="1" flipV="1">
                    <a:off x="3605" y="2053"/>
                    <a:ext cx="1" cy="204"/>
                  </a:xfrm>
                  <a:prstGeom prst="curvedConnector3">
                    <a:avLst>
                      <a:gd name="adj1" fmla="val -186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E09F-8A19-4942-A95D-640E5B9BCB55}" type="slidenum">
              <a:rPr lang="en-US"/>
              <a:pPr/>
              <a:t>52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40670" y="311320"/>
            <a:ext cx="5562600" cy="731980"/>
          </a:xfrm>
        </p:spPr>
        <p:txBody>
          <a:bodyPr/>
          <a:lstStyle/>
          <a:p>
            <a:r>
              <a:rPr lang="en-US"/>
              <a:t>Inductive Step – (3)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153400" cy="4267200"/>
          </a:xfrm>
        </p:spPr>
        <p:txBody>
          <a:bodyPr/>
          <a:lstStyle/>
          <a:p>
            <a:r>
              <a:rPr lang="en-US"/>
              <a:t>Now, prove (2) for w = xa: If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(A, w) = B, then w has no 11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ends in 1.</a:t>
            </a:r>
          </a:p>
          <a:p>
            <a:r>
              <a:rPr lang="en-US"/>
              <a:t>Since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(A, w) = B,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(A, x) must be A, and </a:t>
            </a:r>
            <a:r>
              <a:rPr lang="en-US" i="1"/>
              <a:t>a</a:t>
            </a:r>
            <a:r>
              <a:rPr lang="en-US"/>
              <a:t>  must be 1 (look at the DFA).</a:t>
            </a:r>
          </a:p>
          <a:p>
            <a:r>
              <a:rPr lang="en-US"/>
              <a:t>By the IH, x has no 11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does not end in 1.</a:t>
            </a:r>
          </a:p>
          <a:p>
            <a:r>
              <a:rPr lang="en-US"/>
              <a:t>Thus, w has no 11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ends in 1.</a:t>
            </a:r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3721970" y="5196337"/>
            <a:ext cx="2601913" cy="1320800"/>
            <a:chOff x="624" y="1563"/>
            <a:chExt cx="3933" cy="1580"/>
          </a:xfrm>
        </p:grpSpPr>
        <p:sp>
          <p:nvSpPr>
            <p:cNvPr id="62469" name="Text Box 5"/>
            <p:cNvSpPr txBox="1">
              <a:spLocks noChangeArrowheads="1"/>
            </p:cNvSpPr>
            <p:nvPr/>
          </p:nvSpPr>
          <p:spPr bwMode="auto">
            <a:xfrm>
              <a:off x="624" y="2592"/>
              <a:ext cx="1250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  <p:grpSp>
          <p:nvGrpSpPr>
            <p:cNvPr id="62470" name="Group 6"/>
            <p:cNvGrpSpPr>
              <a:grpSpLocks/>
            </p:cNvGrpSpPr>
            <p:nvPr/>
          </p:nvGrpSpPr>
          <p:grpSpPr bwMode="auto">
            <a:xfrm>
              <a:off x="960" y="1563"/>
              <a:ext cx="3597" cy="1580"/>
              <a:chOff x="960" y="1563"/>
              <a:chExt cx="3597" cy="1580"/>
            </a:xfrm>
          </p:grpSpPr>
          <p:sp>
            <p:nvSpPr>
              <p:cNvPr id="62471" name="Text Box 7"/>
              <p:cNvSpPr txBox="1">
                <a:spLocks noChangeArrowheads="1"/>
              </p:cNvSpPr>
              <p:nvPr/>
            </p:nvSpPr>
            <p:spPr bwMode="auto">
              <a:xfrm>
                <a:off x="1809" y="1967"/>
                <a:ext cx="531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62472" name="Text Box 8"/>
              <p:cNvSpPr txBox="1">
                <a:spLocks noChangeArrowheads="1"/>
              </p:cNvSpPr>
              <p:nvPr/>
            </p:nvSpPr>
            <p:spPr bwMode="auto">
              <a:xfrm>
                <a:off x="1855" y="2596"/>
                <a:ext cx="530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0</a:t>
                </a:r>
              </a:p>
            </p:txBody>
          </p:sp>
          <p:grpSp>
            <p:nvGrpSpPr>
              <p:cNvPr id="62473" name="Group 9"/>
              <p:cNvGrpSpPr>
                <a:grpSpLocks/>
              </p:cNvGrpSpPr>
              <p:nvPr/>
            </p:nvGrpSpPr>
            <p:grpSpPr bwMode="auto">
              <a:xfrm>
                <a:off x="960" y="1563"/>
                <a:ext cx="3597" cy="1056"/>
                <a:chOff x="960" y="1584"/>
                <a:chExt cx="3597" cy="1056"/>
              </a:xfrm>
            </p:grpSpPr>
            <p:cxnSp>
              <p:nvCxnSpPr>
                <p:cNvPr id="62474" name="AutoShape 10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431" y="1977"/>
                  <a:ext cx="1" cy="272"/>
                </a:xfrm>
                <a:prstGeom prst="curvedConnector3">
                  <a:avLst>
                    <a:gd name="adj1" fmla="val -42700005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62475" name="Group 11"/>
                <p:cNvGrpSpPr>
                  <a:grpSpLocks/>
                </p:cNvGrpSpPr>
                <p:nvPr/>
              </p:nvGrpSpPr>
              <p:grpSpPr bwMode="auto">
                <a:xfrm>
                  <a:off x="960" y="1584"/>
                  <a:ext cx="3597" cy="1056"/>
                  <a:chOff x="974" y="1584"/>
                  <a:chExt cx="3597" cy="1056"/>
                </a:xfrm>
              </p:grpSpPr>
              <p:sp>
                <p:nvSpPr>
                  <p:cNvPr id="6247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310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A</a:t>
                    </a:r>
                  </a:p>
                </p:txBody>
              </p:sp>
              <p:sp>
                <p:nvSpPr>
                  <p:cNvPr id="6247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C</a:t>
                    </a:r>
                  </a:p>
                </p:txBody>
              </p:sp>
              <p:sp>
                <p:nvSpPr>
                  <p:cNvPr id="62478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B</a:t>
                    </a:r>
                  </a:p>
                </p:txBody>
              </p:sp>
              <p:sp>
                <p:nvSpPr>
                  <p:cNvPr id="62479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262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48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481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4" y="2352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8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8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8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1" y="1968"/>
                    <a:ext cx="530" cy="5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1</a:t>
                    </a:r>
                  </a:p>
                </p:txBody>
              </p:sp>
              <p:sp>
                <p:nvSpPr>
                  <p:cNvPr id="62485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9" y="1584"/>
                    <a:ext cx="530" cy="5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</a:t>
                    </a:r>
                  </a:p>
                </p:txBody>
              </p:sp>
              <p:cxnSp>
                <p:nvCxnSpPr>
                  <p:cNvPr id="62486" name="AutoShape 22"/>
                  <p:cNvCxnSpPr>
                    <a:cxnSpLocks noChangeShapeType="1"/>
                    <a:stCxn id="62480" idx="3"/>
                    <a:endCxn id="62479" idx="5"/>
                  </p:cNvCxnSpPr>
                  <p:nvPr/>
                </p:nvCxnSpPr>
                <p:spPr bwMode="auto">
                  <a:xfrm rot="5400000">
                    <a:off x="2001" y="1981"/>
                    <a:ext cx="1" cy="824"/>
                  </a:xfrm>
                  <a:prstGeom prst="curvedConnector3">
                    <a:avLst>
                      <a:gd name="adj1" fmla="val 200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62487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9" y="1631"/>
                    <a:ext cx="922" cy="5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0,1</a:t>
                    </a:r>
                  </a:p>
                </p:txBody>
              </p:sp>
              <p:cxnSp>
                <p:nvCxnSpPr>
                  <p:cNvPr id="62488" name="AutoShape 24"/>
                  <p:cNvCxnSpPr>
                    <a:cxnSpLocks noChangeShapeType="1"/>
                    <a:stCxn id="62477" idx="7"/>
                    <a:endCxn id="62477" idx="1"/>
                  </p:cNvCxnSpPr>
                  <p:nvPr/>
                </p:nvCxnSpPr>
                <p:spPr bwMode="auto">
                  <a:xfrm rot="16200000" flipH="1" flipV="1">
                    <a:off x="3605" y="2053"/>
                    <a:ext cx="1" cy="204"/>
                  </a:xfrm>
                  <a:prstGeom prst="curvedConnector3">
                    <a:avLst>
                      <a:gd name="adj1" fmla="val -186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A963-4991-B94B-8955-44615C347CA9}" type="slidenum">
              <a:rPr lang="en-US"/>
              <a:pPr/>
              <a:t>53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66FF"/>
                </a:solidFill>
              </a:rPr>
              <a:t>Part 2</a:t>
            </a:r>
            <a:r>
              <a:rPr lang="en-US"/>
              <a:t>: T </a:t>
            </a:r>
            <a:r>
              <a:rPr lang="en-US">
                <a:latin typeface="Lucida Sans Unicode" charset="0"/>
              </a:rPr>
              <a:t>⊆</a:t>
            </a:r>
            <a:r>
              <a:rPr lang="en-US">
                <a:latin typeface="MS Shell Dlg 2" charset="0"/>
              </a:rPr>
              <a:t> </a:t>
            </a:r>
            <a:r>
              <a:rPr lang="en-US"/>
              <a:t>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we must prove: if w has no 11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s, then </a:t>
            </a:r>
          </a:p>
          <a:p>
            <a:pPr marL="0" indent="0">
              <a:buNone/>
            </a:pPr>
            <a:r>
              <a:rPr lang="en-US" dirty="0"/>
              <a:t>              w is accepted by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66"/>
                </a:solidFill>
              </a:rPr>
              <a:t>Contrapositive </a:t>
            </a:r>
            <a:r>
              <a:rPr lang="en-US" dirty="0"/>
              <a:t>: If w is </a:t>
            </a:r>
            <a:r>
              <a:rPr lang="en-US" dirty="0">
                <a:solidFill>
                  <a:srgbClr val="33CC33"/>
                </a:solidFill>
              </a:rPr>
              <a:t>not</a:t>
            </a:r>
            <a:r>
              <a:rPr lang="en-US" dirty="0"/>
              <a:t> accepted by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Monotype Sorts" charset="0"/>
              <a:buNone/>
            </a:pPr>
            <a:r>
              <a:rPr lang="en-US" dirty="0"/>
              <a:t>	then w has 11.</a:t>
            </a: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4079952" y="1982381"/>
            <a:ext cx="2601913" cy="1320800"/>
            <a:chOff x="624" y="1563"/>
            <a:chExt cx="3933" cy="1580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624" y="2592"/>
              <a:ext cx="1250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  <p:grpSp>
          <p:nvGrpSpPr>
            <p:cNvPr id="64518" name="Group 6"/>
            <p:cNvGrpSpPr>
              <a:grpSpLocks/>
            </p:cNvGrpSpPr>
            <p:nvPr/>
          </p:nvGrpSpPr>
          <p:grpSpPr bwMode="auto">
            <a:xfrm>
              <a:off x="960" y="1563"/>
              <a:ext cx="3597" cy="1580"/>
              <a:chOff x="960" y="1563"/>
              <a:chExt cx="3597" cy="1580"/>
            </a:xfrm>
          </p:grpSpPr>
          <p:sp>
            <p:nvSpPr>
              <p:cNvPr id="64519" name="Text Box 7"/>
              <p:cNvSpPr txBox="1">
                <a:spLocks noChangeArrowheads="1"/>
              </p:cNvSpPr>
              <p:nvPr/>
            </p:nvSpPr>
            <p:spPr bwMode="auto">
              <a:xfrm>
                <a:off x="1809" y="1967"/>
                <a:ext cx="531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64520" name="Text Box 8"/>
              <p:cNvSpPr txBox="1">
                <a:spLocks noChangeArrowheads="1"/>
              </p:cNvSpPr>
              <p:nvPr/>
            </p:nvSpPr>
            <p:spPr bwMode="auto">
              <a:xfrm>
                <a:off x="1855" y="2596"/>
                <a:ext cx="530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grpSp>
            <p:nvGrpSpPr>
              <p:cNvPr id="64521" name="Group 9"/>
              <p:cNvGrpSpPr>
                <a:grpSpLocks/>
              </p:cNvGrpSpPr>
              <p:nvPr/>
            </p:nvGrpSpPr>
            <p:grpSpPr bwMode="auto">
              <a:xfrm>
                <a:off x="960" y="1563"/>
                <a:ext cx="3597" cy="1056"/>
                <a:chOff x="960" y="1584"/>
                <a:chExt cx="3597" cy="1056"/>
              </a:xfrm>
            </p:grpSpPr>
            <p:cxnSp>
              <p:nvCxnSpPr>
                <p:cNvPr id="64522" name="AutoShape 10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431" y="1977"/>
                  <a:ext cx="1" cy="272"/>
                </a:xfrm>
                <a:prstGeom prst="curvedConnector3">
                  <a:avLst>
                    <a:gd name="adj1" fmla="val -42700005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64523" name="Group 11"/>
                <p:cNvGrpSpPr>
                  <a:grpSpLocks/>
                </p:cNvGrpSpPr>
                <p:nvPr/>
              </p:nvGrpSpPr>
              <p:grpSpPr bwMode="auto">
                <a:xfrm>
                  <a:off x="960" y="1584"/>
                  <a:ext cx="3597" cy="1056"/>
                  <a:chOff x="974" y="1584"/>
                  <a:chExt cx="3597" cy="1056"/>
                </a:xfrm>
              </p:grpSpPr>
              <p:sp>
                <p:nvSpPr>
                  <p:cNvPr id="6452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310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A</a:t>
                    </a:r>
                  </a:p>
                </p:txBody>
              </p:sp>
              <p:sp>
                <p:nvSpPr>
                  <p:cNvPr id="64525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C</a:t>
                    </a:r>
                  </a:p>
                </p:txBody>
              </p:sp>
              <p:sp>
                <p:nvSpPr>
                  <p:cNvPr id="64526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B</a:t>
                    </a:r>
                  </a:p>
                </p:txBody>
              </p:sp>
              <p:sp>
                <p:nvSpPr>
                  <p:cNvPr id="64527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262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28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29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4" y="2352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3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3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32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1" y="1968"/>
                    <a:ext cx="530" cy="5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1</a:t>
                    </a:r>
                  </a:p>
                </p:txBody>
              </p:sp>
              <p:sp>
                <p:nvSpPr>
                  <p:cNvPr id="64533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9" y="1584"/>
                    <a:ext cx="530" cy="5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</a:t>
                    </a:r>
                  </a:p>
                </p:txBody>
              </p:sp>
              <p:cxnSp>
                <p:nvCxnSpPr>
                  <p:cNvPr id="64534" name="AutoShape 22"/>
                  <p:cNvCxnSpPr>
                    <a:cxnSpLocks noChangeShapeType="1"/>
                    <a:stCxn id="64528" idx="3"/>
                    <a:endCxn id="64527" idx="5"/>
                  </p:cNvCxnSpPr>
                  <p:nvPr/>
                </p:nvCxnSpPr>
                <p:spPr bwMode="auto">
                  <a:xfrm rot="5400000">
                    <a:off x="2001" y="1981"/>
                    <a:ext cx="1" cy="824"/>
                  </a:xfrm>
                  <a:prstGeom prst="curvedConnector3">
                    <a:avLst>
                      <a:gd name="adj1" fmla="val 200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64535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9" y="1631"/>
                    <a:ext cx="922" cy="5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0,1</a:t>
                    </a:r>
                  </a:p>
                </p:txBody>
              </p:sp>
              <p:cxnSp>
                <p:nvCxnSpPr>
                  <p:cNvPr id="64536" name="AutoShape 24"/>
                  <p:cNvCxnSpPr>
                    <a:cxnSpLocks noChangeShapeType="1"/>
                    <a:stCxn id="64525" idx="7"/>
                    <a:endCxn id="64525" idx="1"/>
                  </p:cNvCxnSpPr>
                  <p:nvPr/>
                </p:nvCxnSpPr>
                <p:spPr bwMode="auto">
                  <a:xfrm rot="16200000" flipH="1" flipV="1">
                    <a:off x="3605" y="2053"/>
                    <a:ext cx="1" cy="204"/>
                  </a:xfrm>
                  <a:prstGeom prst="curvedConnector3">
                    <a:avLst>
                      <a:gd name="adj1" fmla="val -186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  <p:grpSp>
        <p:nvGrpSpPr>
          <p:cNvPr id="64537" name="Group 25"/>
          <p:cNvGrpSpPr>
            <a:grpSpLocks/>
          </p:cNvGrpSpPr>
          <p:nvPr/>
        </p:nvGrpSpPr>
        <p:grpSpPr bwMode="auto">
          <a:xfrm>
            <a:off x="914400" y="3453741"/>
            <a:ext cx="2601913" cy="1320800"/>
            <a:chOff x="624" y="1563"/>
            <a:chExt cx="3933" cy="1580"/>
          </a:xfrm>
        </p:grpSpPr>
        <p:sp>
          <p:nvSpPr>
            <p:cNvPr id="64538" name="Text Box 26"/>
            <p:cNvSpPr txBox="1">
              <a:spLocks noChangeArrowheads="1"/>
            </p:cNvSpPr>
            <p:nvPr/>
          </p:nvSpPr>
          <p:spPr bwMode="auto">
            <a:xfrm>
              <a:off x="624" y="2592"/>
              <a:ext cx="1250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  <p:grpSp>
          <p:nvGrpSpPr>
            <p:cNvPr id="64539" name="Group 27"/>
            <p:cNvGrpSpPr>
              <a:grpSpLocks/>
            </p:cNvGrpSpPr>
            <p:nvPr/>
          </p:nvGrpSpPr>
          <p:grpSpPr bwMode="auto">
            <a:xfrm>
              <a:off x="960" y="1563"/>
              <a:ext cx="3597" cy="1580"/>
              <a:chOff x="960" y="1563"/>
              <a:chExt cx="3597" cy="1580"/>
            </a:xfrm>
          </p:grpSpPr>
          <p:sp>
            <p:nvSpPr>
              <p:cNvPr id="64540" name="Text Box 28"/>
              <p:cNvSpPr txBox="1">
                <a:spLocks noChangeArrowheads="1"/>
              </p:cNvSpPr>
              <p:nvPr/>
            </p:nvSpPr>
            <p:spPr bwMode="auto">
              <a:xfrm>
                <a:off x="1809" y="1967"/>
                <a:ext cx="531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64541" name="Text Box 29"/>
              <p:cNvSpPr txBox="1">
                <a:spLocks noChangeArrowheads="1"/>
              </p:cNvSpPr>
              <p:nvPr/>
            </p:nvSpPr>
            <p:spPr bwMode="auto">
              <a:xfrm>
                <a:off x="1855" y="2596"/>
                <a:ext cx="530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0</a:t>
                </a:r>
              </a:p>
            </p:txBody>
          </p:sp>
          <p:grpSp>
            <p:nvGrpSpPr>
              <p:cNvPr id="64542" name="Group 30"/>
              <p:cNvGrpSpPr>
                <a:grpSpLocks/>
              </p:cNvGrpSpPr>
              <p:nvPr/>
            </p:nvGrpSpPr>
            <p:grpSpPr bwMode="auto">
              <a:xfrm>
                <a:off x="960" y="1563"/>
                <a:ext cx="3597" cy="1056"/>
                <a:chOff x="960" y="1584"/>
                <a:chExt cx="3597" cy="1056"/>
              </a:xfrm>
            </p:grpSpPr>
            <p:cxnSp>
              <p:nvCxnSpPr>
                <p:cNvPr id="64543" name="AutoShape 31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431" y="1977"/>
                  <a:ext cx="1" cy="272"/>
                </a:xfrm>
                <a:prstGeom prst="curvedConnector3">
                  <a:avLst>
                    <a:gd name="adj1" fmla="val -42700005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64544" name="Group 32"/>
                <p:cNvGrpSpPr>
                  <a:grpSpLocks/>
                </p:cNvGrpSpPr>
                <p:nvPr/>
              </p:nvGrpSpPr>
              <p:grpSpPr bwMode="auto">
                <a:xfrm>
                  <a:off x="960" y="1584"/>
                  <a:ext cx="3597" cy="1056"/>
                  <a:chOff x="974" y="1584"/>
                  <a:chExt cx="3597" cy="1056"/>
                </a:xfrm>
              </p:grpSpPr>
              <p:sp>
                <p:nvSpPr>
                  <p:cNvPr id="64545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1310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A</a:t>
                    </a:r>
                  </a:p>
                </p:txBody>
              </p:sp>
              <p:sp>
                <p:nvSpPr>
                  <p:cNvPr id="64546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C</a:t>
                    </a:r>
                  </a:p>
                </p:txBody>
              </p:sp>
              <p:sp>
                <p:nvSpPr>
                  <p:cNvPr id="64547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B</a:t>
                    </a:r>
                  </a:p>
                </p:txBody>
              </p:sp>
              <p:sp>
                <p:nvSpPr>
                  <p:cNvPr id="64548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262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49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550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4" y="2352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5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5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553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1" y="1968"/>
                    <a:ext cx="530" cy="5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1</a:t>
                    </a:r>
                  </a:p>
                </p:txBody>
              </p:sp>
              <p:sp>
                <p:nvSpPr>
                  <p:cNvPr id="64554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9" y="1584"/>
                    <a:ext cx="530" cy="5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</a:t>
                    </a:r>
                  </a:p>
                </p:txBody>
              </p:sp>
              <p:cxnSp>
                <p:nvCxnSpPr>
                  <p:cNvPr id="64555" name="AutoShape 43"/>
                  <p:cNvCxnSpPr>
                    <a:cxnSpLocks noChangeShapeType="1"/>
                    <a:stCxn id="64549" idx="3"/>
                    <a:endCxn id="64548" idx="5"/>
                  </p:cNvCxnSpPr>
                  <p:nvPr/>
                </p:nvCxnSpPr>
                <p:spPr bwMode="auto">
                  <a:xfrm rot="5400000">
                    <a:off x="2001" y="1981"/>
                    <a:ext cx="1" cy="824"/>
                  </a:xfrm>
                  <a:prstGeom prst="curvedConnector3">
                    <a:avLst>
                      <a:gd name="adj1" fmla="val 200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64556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9" y="1631"/>
                    <a:ext cx="922" cy="5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0,1</a:t>
                    </a:r>
                  </a:p>
                </p:txBody>
              </p:sp>
              <p:cxnSp>
                <p:nvCxnSpPr>
                  <p:cNvPr id="64557" name="AutoShape 45"/>
                  <p:cNvCxnSpPr>
                    <a:cxnSpLocks noChangeShapeType="1"/>
                    <a:stCxn id="64546" idx="7"/>
                    <a:endCxn id="64546" idx="1"/>
                  </p:cNvCxnSpPr>
                  <p:nvPr/>
                </p:nvCxnSpPr>
                <p:spPr bwMode="auto">
                  <a:xfrm rot="16200000" flipH="1" flipV="1">
                    <a:off x="3605" y="2053"/>
                    <a:ext cx="1" cy="204"/>
                  </a:xfrm>
                  <a:prstGeom prst="curvedConnector3">
                    <a:avLst>
                      <a:gd name="adj1" fmla="val -186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  <p:grpSp>
        <p:nvGrpSpPr>
          <p:cNvPr id="64560" name="Group 48"/>
          <p:cNvGrpSpPr>
            <a:grpSpLocks/>
          </p:cNvGrpSpPr>
          <p:nvPr/>
        </p:nvGrpSpPr>
        <p:grpSpPr bwMode="auto">
          <a:xfrm>
            <a:off x="3581400" y="4157663"/>
            <a:ext cx="4624388" cy="1966912"/>
            <a:chOff x="2256" y="2619"/>
            <a:chExt cx="2913" cy="1239"/>
          </a:xfrm>
        </p:grpSpPr>
        <p:sp>
          <p:nvSpPr>
            <p:cNvPr id="64558" name="Text Box 46"/>
            <p:cNvSpPr txBox="1">
              <a:spLocks noChangeArrowheads="1"/>
            </p:cNvSpPr>
            <p:nvPr/>
          </p:nvSpPr>
          <p:spPr bwMode="auto">
            <a:xfrm>
              <a:off x="3024" y="2880"/>
              <a:ext cx="2145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9900"/>
                  </a:solidFill>
                </a:rPr>
                <a:t>Key idea</a:t>
              </a:r>
              <a:r>
                <a:rPr lang="en-US"/>
                <a:t>: contrapositive</a:t>
              </a:r>
            </a:p>
            <a:p>
              <a:r>
                <a:rPr lang="en-US"/>
                <a:t>of </a:t>
              </a:r>
              <a:r>
                <a:rPr lang="ja-JP" altLang="en-US">
                  <a:latin typeface="Arial"/>
                </a:rPr>
                <a:t>“</a:t>
              </a:r>
              <a:r>
                <a:rPr lang="en-US"/>
                <a:t>if X then Y</a:t>
              </a:r>
              <a:r>
                <a:rPr lang="ja-JP" altLang="en-US">
                  <a:latin typeface="Arial"/>
                </a:rPr>
                <a:t>”</a:t>
              </a:r>
              <a:r>
                <a:rPr lang="en-US"/>
                <a:t> is the</a:t>
              </a:r>
            </a:p>
            <a:p>
              <a:r>
                <a:rPr lang="en-US"/>
                <a:t>equivalent statement</a:t>
              </a:r>
            </a:p>
            <a:p>
              <a:r>
                <a:rPr lang="ja-JP" altLang="en-US">
                  <a:latin typeface="Arial"/>
                </a:rPr>
                <a:t>“</a:t>
              </a:r>
              <a:r>
                <a:rPr lang="en-US"/>
                <a:t>if not Y then not X.</a:t>
              </a:r>
              <a:r>
                <a:rPr lang="ja-JP" altLang="en-US">
                  <a:latin typeface="Arial"/>
                </a:rPr>
                <a:t>”</a:t>
              </a:r>
              <a:endParaRPr lang="en-US"/>
            </a:p>
          </p:txBody>
        </p:sp>
        <p:sp>
          <p:nvSpPr>
            <p:cNvPr id="64559" name="Line 47"/>
            <p:cNvSpPr>
              <a:spLocks noChangeShapeType="1"/>
            </p:cNvSpPr>
            <p:nvPr/>
          </p:nvSpPr>
          <p:spPr bwMode="auto">
            <a:xfrm flipH="1" flipV="1">
              <a:off x="2256" y="2619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64" name="Group 52"/>
          <p:cNvGrpSpPr>
            <a:grpSpLocks/>
          </p:cNvGrpSpPr>
          <p:nvPr/>
        </p:nvGrpSpPr>
        <p:grpSpPr bwMode="auto">
          <a:xfrm>
            <a:off x="4454616" y="565246"/>
            <a:ext cx="2514600" cy="1625600"/>
            <a:chOff x="3456" y="656"/>
            <a:chExt cx="1584" cy="1024"/>
          </a:xfrm>
        </p:grpSpPr>
        <p:sp>
          <p:nvSpPr>
            <p:cNvPr id="64561" name="Oval 49"/>
            <p:cNvSpPr>
              <a:spLocks noChangeArrowheads="1"/>
            </p:cNvSpPr>
            <p:nvPr/>
          </p:nvSpPr>
          <p:spPr bwMode="auto">
            <a:xfrm>
              <a:off x="3456" y="1152"/>
              <a:ext cx="1584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2" name="Text Box 50"/>
            <p:cNvSpPr txBox="1">
              <a:spLocks noChangeArrowheads="1"/>
            </p:cNvSpPr>
            <p:nvPr/>
          </p:nvSpPr>
          <p:spPr bwMode="auto">
            <a:xfrm>
              <a:off x="4464" y="656"/>
              <a:ext cx="26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X</a:t>
              </a:r>
            </a:p>
          </p:txBody>
        </p:sp>
        <p:sp>
          <p:nvSpPr>
            <p:cNvPr id="64563" name="Line 51"/>
            <p:cNvSpPr>
              <a:spLocks noChangeShapeType="1"/>
            </p:cNvSpPr>
            <p:nvPr/>
          </p:nvSpPr>
          <p:spPr bwMode="auto">
            <a:xfrm flipH="1">
              <a:off x="4272" y="91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68" name="Group 56"/>
          <p:cNvGrpSpPr>
            <a:grpSpLocks/>
          </p:cNvGrpSpPr>
          <p:nvPr/>
        </p:nvGrpSpPr>
        <p:grpSpPr bwMode="auto">
          <a:xfrm>
            <a:off x="1235040" y="1902456"/>
            <a:ext cx="7162800" cy="1219200"/>
            <a:chOff x="528" y="1515"/>
            <a:chExt cx="4512" cy="768"/>
          </a:xfrm>
        </p:grpSpPr>
        <p:sp>
          <p:nvSpPr>
            <p:cNvPr id="64565" name="Oval 53"/>
            <p:cNvSpPr>
              <a:spLocks noChangeArrowheads="1"/>
            </p:cNvSpPr>
            <p:nvPr/>
          </p:nvSpPr>
          <p:spPr bwMode="auto">
            <a:xfrm>
              <a:off x="1104" y="1515"/>
              <a:ext cx="3936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6" name="Text Box 54"/>
            <p:cNvSpPr txBox="1">
              <a:spLocks noChangeArrowheads="1"/>
            </p:cNvSpPr>
            <p:nvPr/>
          </p:nvSpPr>
          <p:spPr bwMode="auto">
            <a:xfrm>
              <a:off x="528" y="1856"/>
              <a:ext cx="2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/>
                <a:t>Y</a:t>
              </a:r>
            </a:p>
          </p:txBody>
        </p:sp>
        <p:sp>
          <p:nvSpPr>
            <p:cNvPr id="64567" name="Line 55"/>
            <p:cNvSpPr>
              <a:spLocks noChangeShapeType="1"/>
            </p:cNvSpPr>
            <p:nvPr/>
          </p:nvSpPr>
          <p:spPr bwMode="auto">
            <a:xfrm flipV="1">
              <a:off x="768" y="1947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34D7-3713-A941-A5CE-21864FB6154C}" type="slidenum">
              <a:rPr lang="en-US"/>
              <a:pPr/>
              <a:t>54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861"/>
            <a:ext cx="6553200" cy="1143000"/>
          </a:xfrm>
        </p:spPr>
        <p:txBody>
          <a:bodyPr/>
          <a:lstStyle/>
          <a:p>
            <a:r>
              <a:rPr lang="en-US" dirty="0"/>
              <a:t>Using the Contrapositive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22760"/>
            <a:ext cx="8142287" cy="4392612"/>
          </a:xfrm>
        </p:spPr>
        <p:txBody>
          <a:bodyPr/>
          <a:lstStyle/>
          <a:p>
            <a:r>
              <a:rPr lang="en-US" dirty="0"/>
              <a:t>Because there is a unique transition from every state on every input symbol, each w gets the DFA to exactly one state.</a:t>
            </a:r>
          </a:p>
          <a:p>
            <a:r>
              <a:rPr lang="en-US" dirty="0"/>
              <a:t>The only way w is not accepted is if it gets to C. </a:t>
            </a: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6096000" y="609600"/>
            <a:ext cx="2601913" cy="1320800"/>
            <a:chOff x="624" y="1563"/>
            <a:chExt cx="3933" cy="1580"/>
          </a:xfrm>
        </p:grpSpPr>
        <p:sp>
          <p:nvSpPr>
            <p:cNvPr id="65541" name="Text Box 5"/>
            <p:cNvSpPr txBox="1">
              <a:spLocks noChangeArrowheads="1"/>
            </p:cNvSpPr>
            <p:nvPr/>
          </p:nvSpPr>
          <p:spPr bwMode="auto">
            <a:xfrm>
              <a:off x="624" y="2592"/>
              <a:ext cx="1250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960" y="1563"/>
              <a:ext cx="3597" cy="1580"/>
              <a:chOff x="960" y="1563"/>
              <a:chExt cx="3597" cy="1580"/>
            </a:xfrm>
          </p:grpSpPr>
          <p:sp>
            <p:nvSpPr>
              <p:cNvPr id="65543" name="Text Box 7"/>
              <p:cNvSpPr txBox="1">
                <a:spLocks noChangeArrowheads="1"/>
              </p:cNvSpPr>
              <p:nvPr/>
            </p:nvSpPr>
            <p:spPr bwMode="auto">
              <a:xfrm>
                <a:off x="1809" y="1967"/>
                <a:ext cx="531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65544" name="Text Box 8"/>
              <p:cNvSpPr txBox="1">
                <a:spLocks noChangeArrowheads="1"/>
              </p:cNvSpPr>
              <p:nvPr/>
            </p:nvSpPr>
            <p:spPr bwMode="auto">
              <a:xfrm>
                <a:off x="1855" y="2596"/>
                <a:ext cx="530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0</a:t>
                </a:r>
              </a:p>
            </p:txBody>
          </p:sp>
          <p:grpSp>
            <p:nvGrpSpPr>
              <p:cNvPr id="65545" name="Group 9"/>
              <p:cNvGrpSpPr>
                <a:grpSpLocks/>
              </p:cNvGrpSpPr>
              <p:nvPr/>
            </p:nvGrpSpPr>
            <p:grpSpPr bwMode="auto">
              <a:xfrm>
                <a:off x="960" y="1563"/>
                <a:ext cx="3597" cy="1056"/>
                <a:chOff x="960" y="1584"/>
                <a:chExt cx="3597" cy="1056"/>
              </a:xfrm>
            </p:grpSpPr>
            <p:cxnSp>
              <p:nvCxnSpPr>
                <p:cNvPr id="65546" name="AutoShape 10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431" y="1977"/>
                  <a:ext cx="1" cy="272"/>
                </a:xfrm>
                <a:prstGeom prst="curvedConnector3">
                  <a:avLst>
                    <a:gd name="adj1" fmla="val -42700005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65547" name="Group 11"/>
                <p:cNvGrpSpPr>
                  <a:grpSpLocks/>
                </p:cNvGrpSpPr>
                <p:nvPr/>
              </p:nvGrpSpPr>
              <p:grpSpPr bwMode="auto">
                <a:xfrm>
                  <a:off x="960" y="1584"/>
                  <a:ext cx="3597" cy="1056"/>
                  <a:chOff x="974" y="1584"/>
                  <a:chExt cx="3597" cy="1056"/>
                </a:xfrm>
              </p:grpSpPr>
              <p:sp>
                <p:nvSpPr>
                  <p:cNvPr id="655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310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A</a:t>
                    </a:r>
                  </a:p>
                </p:txBody>
              </p:sp>
              <p:sp>
                <p:nvSpPr>
                  <p:cNvPr id="65549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C</a:t>
                    </a:r>
                  </a:p>
                </p:txBody>
              </p:sp>
              <p:sp>
                <p:nvSpPr>
                  <p:cNvPr id="65550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B</a:t>
                    </a:r>
                  </a:p>
                </p:txBody>
              </p:sp>
              <p:sp>
                <p:nvSpPr>
                  <p:cNvPr id="6555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262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552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553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4" y="2352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55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55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556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1" y="1968"/>
                    <a:ext cx="530" cy="5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1</a:t>
                    </a:r>
                  </a:p>
                </p:txBody>
              </p:sp>
              <p:sp>
                <p:nvSpPr>
                  <p:cNvPr id="65557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9" y="1584"/>
                    <a:ext cx="530" cy="5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</a:t>
                    </a:r>
                  </a:p>
                </p:txBody>
              </p:sp>
              <p:cxnSp>
                <p:nvCxnSpPr>
                  <p:cNvPr id="65558" name="AutoShape 22"/>
                  <p:cNvCxnSpPr>
                    <a:cxnSpLocks noChangeShapeType="1"/>
                    <a:stCxn id="65552" idx="3"/>
                    <a:endCxn id="65551" idx="5"/>
                  </p:cNvCxnSpPr>
                  <p:nvPr/>
                </p:nvCxnSpPr>
                <p:spPr bwMode="auto">
                  <a:xfrm rot="5400000">
                    <a:off x="2001" y="1981"/>
                    <a:ext cx="1" cy="824"/>
                  </a:xfrm>
                  <a:prstGeom prst="curvedConnector3">
                    <a:avLst>
                      <a:gd name="adj1" fmla="val 200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6555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9" y="1631"/>
                    <a:ext cx="922" cy="5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0,1</a:t>
                    </a:r>
                  </a:p>
                </p:txBody>
              </p:sp>
              <p:cxnSp>
                <p:nvCxnSpPr>
                  <p:cNvPr id="65560" name="AutoShape 24"/>
                  <p:cNvCxnSpPr>
                    <a:cxnSpLocks noChangeShapeType="1"/>
                    <a:stCxn id="65549" idx="7"/>
                    <a:endCxn id="65549" idx="1"/>
                  </p:cNvCxnSpPr>
                  <p:nvPr/>
                </p:nvCxnSpPr>
                <p:spPr bwMode="auto">
                  <a:xfrm rot="16200000" flipH="1" flipV="1">
                    <a:off x="3605" y="2053"/>
                    <a:ext cx="1" cy="204"/>
                  </a:xfrm>
                  <a:prstGeom prst="curvedConnector3">
                    <a:avLst>
                      <a:gd name="adj1" fmla="val -186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AC92-9FAB-B547-AB85-C5544129CA37}" type="slidenum">
              <a:rPr lang="en-US"/>
              <a:pPr/>
              <a:t>55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192" y="77390"/>
            <a:ext cx="6324600" cy="1143000"/>
          </a:xfrm>
        </p:spPr>
        <p:txBody>
          <a:bodyPr/>
          <a:lstStyle/>
          <a:p>
            <a:r>
              <a:rPr lang="en-US" dirty="0"/>
              <a:t>Using the Contrapositive – (2)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6" y="1930400"/>
            <a:ext cx="8142287" cy="4392612"/>
          </a:xfrm>
        </p:spPr>
        <p:txBody>
          <a:bodyPr/>
          <a:lstStyle/>
          <a:p>
            <a:r>
              <a:rPr lang="en-US" dirty="0"/>
              <a:t>The only way to get to C [formally: </a:t>
            </a:r>
            <a:r>
              <a:rPr lang="en-US" dirty="0" err="1">
                <a:latin typeface="Lucida Sans Unicode" charset="0"/>
              </a:rPr>
              <a:t>δ</a:t>
            </a:r>
            <a:r>
              <a:rPr lang="en-US" dirty="0"/>
              <a:t>(</a:t>
            </a:r>
            <a:r>
              <a:rPr lang="en-US" dirty="0" err="1"/>
              <a:t>A,w</a:t>
            </a:r>
            <a:r>
              <a:rPr lang="en-US" dirty="0"/>
              <a:t>) = C] is if w = x1y, x gets to B, and y is the tail of w that follows what gets to C for the first time.</a:t>
            </a:r>
          </a:p>
          <a:p>
            <a:r>
              <a:rPr lang="en-US" dirty="0"/>
              <a:t>If </a:t>
            </a:r>
            <a:r>
              <a:rPr lang="en-US" dirty="0" err="1">
                <a:latin typeface="Lucida Sans Unicode" charset="0"/>
              </a:rPr>
              <a:t>δ</a:t>
            </a:r>
            <a:r>
              <a:rPr lang="en-US" dirty="0"/>
              <a:t>(</a:t>
            </a:r>
            <a:r>
              <a:rPr lang="en-US" dirty="0" err="1"/>
              <a:t>A,x</a:t>
            </a:r>
            <a:r>
              <a:rPr lang="en-US" dirty="0"/>
              <a:t>) = B then surely x = z1 for some z.</a:t>
            </a:r>
          </a:p>
          <a:p>
            <a:r>
              <a:rPr lang="en-US" dirty="0"/>
              <a:t>Thus, w = z11y and has 11.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5208835" y="4555998"/>
            <a:ext cx="2601913" cy="1320800"/>
            <a:chOff x="624" y="1563"/>
            <a:chExt cx="3933" cy="1580"/>
          </a:xfrm>
        </p:grpSpPr>
        <p:sp>
          <p:nvSpPr>
            <p:cNvPr id="66565" name="Text Box 5"/>
            <p:cNvSpPr txBox="1">
              <a:spLocks noChangeArrowheads="1"/>
            </p:cNvSpPr>
            <p:nvPr/>
          </p:nvSpPr>
          <p:spPr bwMode="auto">
            <a:xfrm>
              <a:off x="624" y="2592"/>
              <a:ext cx="1250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  <p:grpSp>
          <p:nvGrpSpPr>
            <p:cNvPr id="66566" name="Group 6"/>
            <p:cNvGrpSpPr>
              <a:grpSpLocks/>
            </p:cNvGrpSpPr>
            <p:nvPr/>
          </p:nvGrpSpPr>
          <p:grpSpPr bwMode="auto">
            <a:xfrm>
              <a:off x="960" y="1563"/>
              <a:ext cx="3597" cy="1580"/>
              <a:chOff x="960" y="1563"/>
              <a:chExt cx="3597" cy="1580"/>
            </a:xfrm>
          </p:grpSpPr>
          <p:sp>
            <p:nvSpPr>
              <p:cNvPr id="66567" name="Text Box 7"/>
              <p:cNvSpPr txBox="1">
                <a:spLocks noChangeArrowheads="1"/>
              </p:cNvSpPr>
              <p:nvPr/>
            </p:nvSpPr>
            <p:spPr bwMode="auto">
              <a:xfrm>
                <a:off x="1809" y="1967"/>
                <a:ext cx="531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66568" name="Text Box 8"/>
              <p:cNvSpPr txBox="1">
                <a:spLocks noChangeArrowheads="1"/>
              </p:cNvSpPr>
              <p:nvPr/>
            </p:nvSpPr>
            <p:spPr bwMode="auto">
              <a:xfrm>
                <a:off x="1855" y="2596"/>
                <a:ext cx="530" cy="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0</a:t>
                </a:r>
              </a:p>
            </p:txBody>
          </p:sp>
          <p:grpSp>
            <p:nvGrpSpPr>
              <p:cNvPr id="66569" name="Group 9"/>
              <p:cNvGrpSpPr>
                <a:grpSpLocks/>
              </p:cNvGrpSpPr>
              <p:nvPr/>
            </p:nvGrpSpPr>
            <p:grpSpPr bwMode="auto">
              <a:xfrm>
                <a:off x="960" y="1563"/>
                <a:ext cx="3597" cy="1056"/>
                <a:chOff x="960" y="1584"/>
                <a:chExt cx="3597" cy="1056"/>
              </a:xfrm>
            </p:grpSpPr>
            <p:cxnSp>
              <p:nvCxnSpPr>
                <p:cNvPr id="66570" name="AutoShape 10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1431" y="1977"/>
                  <a:ext cx="1" cy="272"/>
                </a:xfrm>
                <a:prstGeom prst="curvedConnector3">
                  <a:avLst>
                    <a:gd name="adj1" fmla="val -42700005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66571" name="Group 11"/>
                <p:cNvGrpSpPr>
                  <a:grpSpLocks/>
                </p:cNvGrpSpPr>
                <p:nvPr/>
              </p:nvGrpSpPr>
              <p:grpSpPr bwMode="auto">
                <a:xfrm>
                  <a:off x="960" y="1584"/>
                  <a:ext cx="3597" cy="1056"/>
                  <a:chOff x="974" y="1584"/>
                  <a:chExt cx="3597" cy="1056"/>
                </a:xfrm>
              </p:grpSpPr>
              <p:sp>
                <p:nvSpPr>
                  <p:cNvPr id="6657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310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6657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462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C</a:t>
                    </a:r>
                  </a:p>
                </p:txBody>
              </p:sp>
              <p:sp>
                <p:nvSpPr>
                  <p:cNvPr id="66574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2112"/>
                    <a:ext cx="288" cy="288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/>
                      <a:t>B</a:t>
                    </a:r>
                  </a:p>
                </p:txBody>
              </p:sp>
              <p:sp>
                <p:nvSpPr>
                  <p:cNvPr id="66575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262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576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064"/>
                    <a:ext cx="384" cy="38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577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4" y="2352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57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57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2256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580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1" y="1968"/>
                    <a:ext cx="530" cy="5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1</a:t>
                    </a:r>
                  </a:p>
                </p:txBody>
              </p:sp>
              <p:sp>
                <p:nvSpPr>
                  <p:cNvPr id="66581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9" y="1584"/>
                    <a:ext cx="530" cy="5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</a:t>
                    </a:r>
                  </a:p>
                </p:txBody>
              </p:sp>
              <p:cxnSp>
                <p:nvCxnSpPr>
                  <p:cNvPr id="66582" name="AutoShape 22"/>
                  <p:cNvCxnSpPr>
                    <a:cxnSpLocks noChangeShapeType="1"/>
                    <a:stCxn id="66576" idx="3"/>
                    <a:endCxn id="66575" idx="5"/>
                  </p:cNvCxnSpPr>
                  <p:nvPr/>
                </p:nvCxnSpPr>
                <p:spPr bwMode="auto">
                  <a:xfrm rot="5400000">
                    <a:off x="2001" y="1981"/>
                    <a:ext cx="1" cy="824"/>
                  </a:xfrm>
                  <a:prstGeom prst="curvedConnector3">
                    <a:avLst>
                      <a:gd name="adj1" fmla="val 200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66583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9" y="1631"/>
                    <a:ext cx="922" cy="5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0,1</a:t>
                    </a:r>
                  </a:p>
                </p:txBody>
              </p:sp>
              <p:cxnSp>
                <p:nvCxnSpPr>
                  <p:cNvPr id="66584" name="AutoShape 24"/>
                  <p:cNvCxnSpPr>
                    <a:cxnSpLocks noChangeShapeType="1"/>
                    <a:stCxn id="66573" idx="7"/>
                    <a:endCxn id="66573" idx="1"/>
                  </p:cNvCxnSpPr>
                  <p:nvPr/>
                </p:nvCxnSpPr>
                <p:spPr bwMode="auto">
                  <a:xfrm rot="16200000" flipH="1" flipV="1">
                    <a:off x="3605" y="2053"/>
                    <a:ext cx="1" cy="204"/>
                  </a:xfrm>
                  <a:prstGeom prst="curvedConnector3">
                    <a:avLst>
                      <a:gd name="adj1" fmla="val -1860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DB8A-6A35-B041-A57A-A135201D2795}" type="slidenum">
              <a:rPr lang="en-US"/>
              <a:pPr/>
              <a:t>56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Regular Languages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language L is </a:t>
            </a:r>
            <a:r>
              <a:rPr lang="en-US" i="1">
                <a:solidFill>
                  <a:srgbClr val="FF0066"/>
                </a:solidFill>
              </a:rPr>
              <a:t>regular</a:t>
            </a:r>
            <a:r>
              <a:rPr lang="en-US"/>
              <a:t>  if it is the language accepted by some DFA.</a:t>
            </a:r>
          </a:p>
          <a:p>
            <a:pPr lvl="1"/>
            <a:r>
              <a:rPr lang="en-US">
                <a:solidFill>
                  <a:srgbClr val="3366FF"/>
                </a:solidFill>
              </a:rPr>
              <a:t>Note</a:t>
            </a:r>
            <a:r>
              <a:rPr lang="en-US"/>
              <a:t>: the DFA must accept </a:t>
            </a:r>
            <a:r>
              <a:rPr lang="en-US">
                <a:solidFill>
                  <a:srgbClr val="33CC33"/>
                </a:solidFill>
              </a:rPr>
              <a:t>only</a:t>
            </a:r>
            <a:r>
              <a:rPr lang="en-US"/>
              <a:t> the strings in L, no others.</a:t>
            </a:r>
          </a:p>
          <a:p>
            <a:r>
              <a:rPr lang="en-US"/>
              <a:t>Some languages are not regular.</a:t>
            </a:r>
          </a:p>
          <a:p>
            <a:pPr lvl="1"/>
            <a:r>
              <a:rPr lang="en-US"/>
              <a:t>Intuitively, regular languages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cannot count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to arbitrarily high integers.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D71E5-1F81-8A4F-A24D-8623F80D5AB9}" type="slidenum">
              <a:rPr lang="en-US"/>
              <a:pPr/>
              <a:t>57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781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A </a:t>
            </a:r>
            <a:r>
              <a:rPr lang="en-US" dirty="0" err="1"/>
              <a:t>Nonregular</a:t>
            </a:r>
            <a:r>
              <a:rPr lang="en-US" dirty="0"/>
              <a:t> Language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None/>
            </a:pPr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= {0</a:t>
            </a:r>
            <a:r>
              <a:rPr lang="en-US" baseline="30000" dirty="0"/>
              <a:t>n</a:t>
            </a:r>
            <a:r>
              <a:rPr lang="en-US" dirty="0"/>
              <a:t>1</a:t>
            </a:r>
            <a:r>
              <a:rPr lang="en-US" baseline="30000" dirty="0"/>
              <a:t>n</a:t>
            </a:r>
            <a:r>
              <a:rPr lang="en-US" dirty="0"/>
              <a:t> | n </a:t>
            </a:r>
            <a:r>
              <a:rPr lang="en-US" dirty="0">
                <a:latin typeface="Lucida Sans Unicode" charset="0"/>
              </a:rPr>
              <a:t>≥</a:t>
            </a:r>
            <a:r>
              <a:rPr lang="en-US" dirty="0">
                <a:latin typeface="MS Shell Dlg 2" charset="0"/>
              </a:rPr>
              <a:t> </a:t>
            </a:r>
            <a:r>
              <a:rPr lang="en-US" dirty="0"/>
              <a:t>1}</a:t>
            </a:r>
          </a:p>
          <a:p>
            <a:r>
              <a:rPr lang="en-US" dirty="0">
                <a:solidFill>
                  <a:srgbClr val="3366FF"/>
                </a:solidFill>
              </a:rPr>
              <a:t>Note</a:t>
            </a:r>
            <a:r>
              <a:rPr lang="en-US" dirty="0"/>
              <a:t>: </a:t>
            </a:r>
            <a:r>
              <a:rPr lang="en-US" dirty="0" err="1"/>
              <a:t>a</a:t>
            </a:r>
            <a:r>
              <a:rPr lang="en-US" baseline="30000" dirty="0" err="1"/>
              <a:t>i</a:t>
            </a:r>
            <a:r>
              <a:rPr lang="en-US" dirty="0"/>
              <a:t> is conventional for </a:t>
            </a:r>
            <a:r>
              <a:rPr lang="en-US" dirty="0" err="1"/>
              <a:t>i</a:t>
            </a:r>
            <a:r>
              <a:rPr lang="en-US" dirty="0"/>
              <a:t> a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s.</a:t>
            </a:r>
          </a:p>
          <a:p>
            <a:pPr lvl="1"/>
            <a:r>
              <a:rPr lang="en-US" dirty="0"/>
              <a:t>Thus, 0</a:t>
            </a:r>
            <a:r>
              <a:rPr lang="en-US" baseline="30000" dirty="0"/>
              <a:t>4</a:t>
            </a:r>
            <a:r>
              <a:rPr lang="en-US" dirty="0"/>
              <a:t> = 0000, e.g.</a:t>
            </a:r>
          </a:p>
          <a:p>
            <a:r>
              <a:rPr lang="en-US" dirty="0">
                <a:solidFill>
                  <a:srgbClr val="3366FF"/>
                </a:solidFill>
              </a:rPr>
              <a:t>Read</a:t>
            </a:r>
            <a:r>
              <a:rPr lang="en-US" dirty="0"/>
              <a:t>: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The set of strings consisting of n 0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followed by n 1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s, such that n is at least 1.</a:t>
            </a:r>
          </a:p>
          <a:p>
            <a:r>
              <a:rPr lang="en-US" dirty="0"/>
              <a:t>Thus, L</a:t>
            </a:r>
            <a:r>
              <a:rPr lang="en-US" baseline="-25000" dirty="0"/>
              <a:t>1</a:t>
            </a:r>
            <a:r>
              <a:rPr lang="en-US" dirty="0"/>
              <a:t> = {01, 0011, 000111,…}</a:t>
            </a:r>
          </a:p>
          <a:p>
            <a:endParaRPr lang="en-US" dirty="0"/>
          </a:p>
          <a:p>
            <a:r>
              <a:rPr lang="en-US" altLang="zh-CN" dirty="0"/>
              <a:t>Proof</a:t>
            </a:r>
            <a:r>
              <a:rPr lang="zh-CN" altLang="en-US" dirty="0"/>
              <a:t>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there is a DFA with m states</a:t>
            </a:r>
          </a:p>
          <a:p>
            <a:r>
              <a:rPr lang="en-US" dirty="0"/>
              <a:t>S</a:t>
            </a:r>
            <a:r>
              <a:rPr lang="en-US" sz="1600" dirty="0"/>
              <a:t>0</a:t>
            </a:r>
            <a:r>
              <a:rPr lang="en-US" dirty="0"/>
              <a:t>0</a:t>
            </a:r>
            <a:r>
              <a:rPr lang="en-US" baseline="30000" dirty="0"/>
              <a:t>m</a:t>
            </a:r>
            <a:r>
              <a:rPr lang="en-US" dirty="0"/>
              <a:t>1</a:t>
            </a:r>
            <a:r>
              <a:rPr lang="en-US" baseline="30000" dirty="0"/>
              <a:t>m </a:t>
            </a:r>
            <a:r>
              <a:rPr lang="en-US" dirty="0">
                <a:sym typeface="Wingdings"/>
              </a:rPr>
              <a:t>…</a:t>
            </a:r>
            <a:r>
              <a:rPr lang="en-US" dirty="0"/>
              <a:t>S</a:t>
            </a:r>
            <a:r>
              <a:rPr lang="en-US" sz="1600" dirty="0"/>
              <a:t>1</a:t>
            </a:r>
            <a:r>
              <a:rPr lang="en-US" dirty="0"/>
              <a:t>0</a:t>
            </a:r>
            <a:r>
              <a:rPr lang="en-US" baseline="30000" dirty="0"/>
              <a:t>m-1</a:t>
            </a:r>
            <a:r>
              <a:rPr lang="en-US" dirty="0"/>
              <a:t>1</a:t>
            </a:r>
            <a:r>
              <a:rPr lang="en-US" baseline="30000" dirty="0"/>
              <a:t>m</a:t>
            </a:r>
            <a:r>
              <a:rPr lang="en-US" dirty="0">
                <a:sym typeface="Wingdings"/>
              </a:rPr>
              <a:t>…</a:t>
            </a:r>
            <a:r>
              <a:rPr lang="en-US" baseline="30000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S</a:t>
            </a:r>
            <a:r>
              <a:rPr lang="en-US" sz="1600" dirty="0"/>
              <a:t>2m-1</a:t>
            </a:r>
            <a:r>
              <a:rPr lang="en-US" dirty="0"/>
              <a:t>1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S</a:t>
            </a:r>
            <a:r>
              <a:rPr lang="en-US" sz="1600" dirty="0"/>
              <a:t>2m</a:t>
            </a:r>
          </a:p>
          <a:p>
            <a:r>
              <a:rPr lang="en-US" dirty="0"/>
              <a:t>For the first m moves, there are m+1 states</a:t>
            </a:r>
          </a:p>
          <a:p>
            <a:r>
              <a:rPr lang="en-US" dirty="0"/>
              <a:t>PHP!  At least one state happened more than once</a:t>
            </a:r>
          </a:p>
          <a:p>
            <a:r>
              <a:rPr lang="en-US" dirty="0"/>
              <a:t>Suppose the state is q</a:t>
            </a:r>
          </a:p>
          <a:p>
            <a:r>
              <a:rPr lang="en-US" dirty="0"/>
              <a:t>S</a:t>
            </a:r>
            <a:r>
              <a:rPr lang="en-US" sz="1600" dirty="0"/>
              <a:t>i </a:t>
            </a:r>
            <a:r>
              <a:rPr lang="en-US" dirty="0"/>
              <a:t>= </a:t>
            </a:r>
            <a:r>
              <a:rPr lang="en-US" dirty="0" err="1"/>
              <a:t>S</a:t>
            </a:r>
            <a:r>
              <a:rPr lang="en-US" sz="1600" dirty="0" err="1"/>
              <a:t>j</a:t>
            </a:r>
            <a:r>
              <a:rPr lang="en-US" sz="1600" dirty="0"/>
              <a:t> </a:t>
            </a:r>
            <a:r>
              <a:rPr lang="en-US" dirty="0"/>
              <a:t>= q</a:t>
            </a:r>
          </a:p>
          <a:p>
            <a:r>
              <a:rPr lang="en-US" dirty="0"/>
              <a:t>S</a:t>
            </a:r>
            <a:r>
              <a:rPr lang="en-US" sz="1600" dirty="0"/>
              <a:t>0</a:t>
            </a:r>
            <a:r>
              <a:rPr lang="en-US" dirty="0"/>
              <a:t>0</a:t>
            </a:r>
            <a:r>
              <a:rPr lang="en-US" baseline="30000" dirty="0"/>
              <a:t>m</a:t>
            </a:r>
            <a:r>
              <a:rPr lang="en-US" dirty="0"/>
              <a:t>1</a:t>
            </a:r>
            <a:r>
              <a:rPr lang="en-US" baseline="30000" dirty="0"/>
              <a:t>m </a:t>
            </a:r>
            <a:r>
              <a:rPr lang="en-US" dirty="0">
                <a:sym typeface="Wingdings"/>
              </a:rPr>
              <a:t>…q</a:t>
            </a:r>
            <a:r>
              <a:rPr lang="en-US" dirty="0"/>
              <a:t>0</a:t>
            </a:r>
            <a:r>
              <a:rPr lang="en-US" baseline="30000" dirty="0"/>
              <a:t>m-i</a:t>
            </a:r>
            <a:r>
              <a:rPr lang="en-US" dirty="0"/>
              <a:t>1</a:t>
            </a:r>
            <a:r>
              <a:rPr lang="en-US" baseline="30000" dirty="0"/>
              <a:t>m</a:t>
            </a:r>
            <a:r>
              <a:rPr lang="en-US" dirty="0">
                <a:sym typeface="Wingdings"/>
              </a:rPr>
              <a:t>…</a:t>
            </a:r>
            <a:r>
              <a:rPr lang="en-US" baseline="30000" dirty="0"/>
              <a:t> </a:t>
            </a:r>
            <a:r>
              <a:rPr lang="en-US" dirty="0">
                <a:sym typeface="Wingdings"/>
              </a:rPr>
              <a:t>q</a:t>
            </a:r>
            <a:r>
              <a:rPr lang="en-US" dirty="0"/>
              <a:t>0</a:t>
            </a:r>
            <a:r>
              <a:rPr lang="en-US" baseline="30000" dirty="0"/>
              <a:t>m-j</a:t>
            </a:r>
            <a:r>
              <a:rPr lang="en-US" dirty="0"/>
              <a:t>1</a:t>
            </a:r>
            <a:r>
              <a:rPr lang="en-US" baseline="30000" dirty="0"/>
              <a:t>m</a:t>
            </a:r>
            <a:r>
              <a:rPr lang="en-US" dirty="0">
                <a:sym typeface="Wingdings"/>
              </a:rPr>
              <a:t>…</a:t>
            </a:r>
            <a:r>
              <a:rPr lang="en-US" baseline="30000" dirty="0"/>
              <a:t> 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S</a:t>
            </a:r>
            <a:r>
              <a:rPr lang="en-US" sz="1600" dirty="0"/>
              <a:t>2m-1</a:t>
            </a:r>
            <a:r>
              <a:rPr lang="en-US" dirty="0"/>
              <a:t>1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S</a:t>
            </a:r>
            <a:r>
              <a:rPr lang="en-US" sz="1600" dirty="0"/>
              <a:t>2m</a:t>
            </a:r>
          </a:p>
          <a:p>
            <a:r>
              <a:rPr lang="en-US" dirty="0"/>
              <a:t>How about S</a:t>
            </a:r>
            <a:r>
              <a:rPr lang="en-US" sz="1600" dirty="0"/>
              <a:t>0</a:t>
            </a:r>
            <a:r>
              <a:rPr lang="en-US" dirty="0"/>
              <a:t>0</a:t>
            </a:r>
            <a:r>
              <a:rPr lang="en-US" baseline="30000" dirty="0"/>
              <a:t>m-j+i</a:t>
            </a:r>
            <a:r>
              <a:rPr lang="en-US" dirty="0"/>
              <a:t>1</a:t>
            </a:r>
            <a:r>
              <a:rPr lang="en-US" baseline="30000" dirty="0"/>
              <a:t>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CBD429C-513C-094E-98EB-80A1852F125A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4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173F-FE10-4A47-804B-69484D260951}" type="slidenum">
              <a:rPr lang="en-US"/>
              <a:pPr/>
              <a:t>59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</a:t>
            </a:r>
            <a:r>
              <a:rPr lang="en-US">
                <a:solidFill>
                  <a:srgbClr val="33CC33"/>
                </a:solidFill>
              </a:rPr>
              <a:t>Example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/>
              <a:t>L</a:t>
            </a:r>
            <a:r>
              <a:rPr lang="en-US" baseline="-25000"/>
              <a:t>2</a:t>
            </a:r>
            <a:r>
              <a:rPr lang="en-US"/>
              <a:t> = {w | w in {(, )}* and w is </a:t>
            </a:r>
            <a:r>
              <a:rPr lang="en-US" i="1">
                <a:solidFill>
                  <a:srgbClr val="FF0066"/>
                </a:solidFill>
              </a:rPr>
              <a:t>balanced</a:t>
            </a:r>
            <a:r>
              <a:rPr lang="en-US"/>
              <a:t> }</a:t>
            </a:r>
          </a:p>
          <a:p>
            <a:r>
              <a:rPr lang="en-US"/>
              <a:t>Balanced parentheses are those sequences of parentheses that can appear in an arithmetic expression.</a:t>
            </a:r>
          </a:p>
          <a:p>
            <a:r>
              <a:rPr lang="en-US"/>
              <a:t>E.g.: (), ()(), (()), (()()),…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55CE-81B8-4146-BE5B-A6AB56F87BE7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457200" y="2971800"/>
            <a:ext cx="609600" cy="457200"/>
          </a:xfrm>
          <a:prstGeom prst="ellipse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ahoma" charset="0"/>
                <a:ea typeface="ＭＳ Ｐゴシック" charset="0"/>
              </a:rPr>
              <a:t>Love</a:t>
            </a: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0" y="2209800"/>
            <a:ext cx="666750" cy="838200"/>
            <a:chOff x="0" y="1392"/>
            <a:chExt cx="420" cy="528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0" y="1392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Start</a:t>
              </a:r>
            </a:p>
          </p:txBody>
        </p:sp>
        <p:sp>
          <p:nvSpPr>
            <p:cNvPr id="12292" name="Line 4"/>
            <p:cNvSpPr>
              <a:spLocks noChangeShapeType="1"/>
            </p:cNvSpPr>
            <p:nvPr/>
          </p:nvSpPr>
          <p:spPr bwMode="auto">
            <a:xfrm>
              <a:off x="202" y="1680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300" name="Group 12"/>
          <p:cNvGrpSpPr>
            <a:grpSpLocks/>
          </p:cNvGrpSpPr>
          <p:nvPr/>
        </p:nvGrpSpPr>
        <p:grpSpPr bwMode="auto">
          <a:xfrm>
            <a:off x="838200" y="2209800"/>
            <a:ext cx="1371600" cy="1981200"/>
            <a:chOff x="528" y="1392"/>
            <a:chExt cx="864" cy="1248"/>
          </a:xfrm>
        </p:grpSpPr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>
              <a:off x="720" y="2352"/>
              <a:ext cx="672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Love-15</a:t>
              </a:r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>
              <a:off x="768" y="1392"/>
              <a:ext cx="62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15-Love</a:t>
              </a:r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flipV="1">
              <a:off x="576" y="1632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576" y="2160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528" y="1584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528" y="2208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</p:grp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2133600" y="1524000"/>
            <a:ext cx="1600200" cy="3200400"/>
            <a:chOff x="1344" y="960"/>
            <a:chExt cx="1008" cy="2016"/>
          </a:xfrm>
        </p:grpSpPr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1728" y="2688"/>
              <a:ext cx="62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Love-30</a:t>
              </a:r>
            </a:p>
          </p:txBody>
        </p:sp>
        <p:sp>
          <p:nvSpPr>
            <p:cNvPr id="12302" name="Oval 14"/>
            <p:cNvSpPr>
              <a:spLocks noChangeArrowheads="1"/>
            </p:cNvSpPr>
            <p:nvPr/>
          </p:nvSpPr>
          <p:spPr bwMode="auto">
            <a:xfrm>
              <a:off x="1776" y="1872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15-all</a:t>
              </a:r>
            </a:p>
          </p:txBody>
        </p:sp>
        <p:sp>
          <p:nvSpPr>
            <p:cNvPr id="12303" name="Oval 15"/>
            <p:cNvSpPr>
              <a:spLocks noChangeArrowheads="1"/>
            </p:cNvSpPr>
            <p:nvPr/>
          </p:nvSpPr>
          <p:spPr bwMode="auto">
            <a:xfrm>
              <a:off x="1680" y="960"/>
              <a:ext cx="62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30-Love</a:t>
              </a:r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 flipV="1">
              <a:off x="1344" y="1200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1344" y="1632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1344" y="2112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>
              <a:off x="1344" y="2592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1488" y="2064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>
              <a:off x="1392" y="1152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1488" y="1728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1392" y="2592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</p:grpSp>
      <p:grpSp>
        <p:nvGrpSpPr>
          <p:cNvPr id="12332" name="Group 44"/>
          <p:cNvGrpSpPr>
            <a:grpSpLocks/>
          </p:cNvGrpSpPr>
          <p:nvPr/>
        </p:nvGrpSpPr>
        <p:grpSpPr bwMode="auto">
          <a:xfrm>
            <a:off x="3505200" y="914400"/>
            <a:ext cx="1600200" cy="4419600"/>
            <a:chOff x="2208" y="576"/>
            <a:chExt cx="1008" cy="2784"/>
          </a:xfrm>
        </p:grpSpPr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2592" y="3072"/>
              <a:ext cx="62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Love-40</a:t>
              </a:r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2640" y="2304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15-30</a:t>
              </a:r>
            </a:p>
          </p:txBody>
        </p:sp>
        <p:sp>
          <p:nvSpPr>
            <p:cNvPr id="12318" name="Oval 30"/>
            <p:cNvSpPr>
              <a:spLocks noChangeArrowheads="1"/>
            </p:cNvSpPr>
            <p:nvPr/>
          </p:nvSpPr>
          <p:spPr bwMode="auto">
            <a:xfrm>
              <a:off x="2640" y="1440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30-15</a:t>
              </a:r>
            </a:p>
          </p:txBody>
        </p:sp>
        <p:sp>
          <p:nvSpPr>
            <p:cNvPr id="12319" name="Oval 31"/>
            <p:cNvSpPr>
              <a:spLocks noChangeArrowheads="1"/>
            </p:cNvSpPr>
            <p:nvPr/>
          </p:nvSpPr>
          <p:spPr bwMode="auto">
            <a:xfrm>
              <a:off x="2592" y="576"/>
              <a:ext cx="576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40-Love</a:t>
              </a:r>
            </a:p>
          </p:txBody>
        </p:sp>
        <p:sp>
          <p:nvSpPr>
            <p:cNvPr id="12320" name="Line 32"/>
            <p:cNvSpPr>
              <a:spLocks noChangeShapeType="1"/>
            </p:cNvSpPr>
            <p:nvPr/>
          </p:nvSpPr>
          <p:spPr bwMode="auto">
            <a:xfrm flipV="1">
              <a:off x="2256" y="816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>
              <a:off x="2256" y="120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 flipV="1">
              <a:off x="2208" y="1680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23" name="Line 35"/>
            <p:cNvSpPr>
              <a:spLocks noChangeShapeType="1"/>
            </p:cNvSpPr>
            <p:nvPr/>
          </p:nvSpPr>
          <p:spPr bwMode="auto">
            <a:xfrm>
              <a:off x="2208" y="2112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 flipV="1">
              <a:off x="2304" y="2544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25" name="Line 37"/>
            <p:cNvSpPr>
              <a:spLocks noChangeShapeType="1"/>
            </p:cNvSpPr>
            <p:nvPr/>
          </p:nvSpPr>
          <p:spPr bwMode="auto">
            <a:xfrm>
              <a:off x="230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26" name="Text Box 38"/>
            <p:cNvSpPr txBox="1">
              <a:spLocks noChangeArrowheads="1"/>
            </p:cNvSpPr>
            <p:nvPr/>
          </p:nvSpPr>
          <p:spPr bwMode="auto">
            <a:xfrm>
              <a:off x="2304" y="2496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327" name="Text Box 39"/>
            <p:cNvSpPr txBox="1">
              <a:spLocks noChangeArrowheads="1"/>
            </p:cNvSpPr>
            <p:nvPr/>
          </p:nvSpPr>
          <p:spPr bwMode="auto">
            <a:xfrm>
              <a:off x="2304" y="1632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328" name="Text Box 40"/>
            <p:cNvSpPr txBox="1">
              <a:spLocks noChangeArrowheads="1"/>
            </p:cNvSpPr>
            <p:nvPr/>
          </p:nvSpPr>
          <p:spPr bwMode="auto">
            <a:xfrm>
              <a:off x="2304" y="720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329" name="Text Box 41"/>
            <p:cNvSpPr txBox="1">
              <a:spLocks noChangeArrowheads="1"/>
            </p:cNvSpPr>
            <p:nvPr/>
          </p:nvSpPr>
          <p:spPr bwMode="auto">
            <a:xfrm>
              <a:off x="2304" y="2928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  <p:sp>
          <p:nvSpPr>
            <p:cNvPr id="12330" name="Text Box 42"/>
            <p:cNvSpPr txBox="1">
              <a:spLocks noChangeArrowheads="1"/>
            </p:cNvSpPr>
            <p:nvPr/>
          </p:nvSpPr>
          <p:spPr bwMode="auto">
            <a:xfrm>
              <a:off x="2304" y="2160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  <p:sp>
          <p:nvSpPr>
            <p:cNvPr id="12331" name="Text Box 43"/>
            <p:cNvSpPr txBox="1">
              <a:spLocks noChangeArrowheads="1"/>
            </p:cNvSpPr>
            <p:nvPr/>
          </p:nvSpPr>
          <p:spPr bwMode="auto">
            <a:xfrm>
              <a:off x="2304" y="1296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</p:grpSp>
      <p:grpSp>
        <p:nvGrpSpPr>
          <p:cNvPr id="12344" name="Group 56"/>
          <p:cNvGrpSpPr>
            <a:grpSpLocks/>
          </p:cNvGrpSpPr>
          <p:nvPr/>
        </p:nvGrpSpPr>
        <p:grpSpPr bwMode="auto">
          <a:xfrm>
            <a:off x="4953000" y="228600"/>
            <a:ext cx="1676400" cy="5943600"/>
            <a:chOff x="3120" y="144"/>
            <a:chExt cx="1056" cy="3744"/>
          </a:xfrm>
        </p:grpSpPr>
        <p:grpSp>
          <p:nvGrpSpPr>
            <p:cNvPr id="12342" name="Group 54"/>
            <p:cNvGrpSpPr>
              <a:grpSpLocks/>
            </p:cNvGrpSpPr>
            <p:nvPr/>
          </p:nvGrpSpPr>
          <p:grpSpPr bwMode="auto">
            <a:xfrm>
              <a:off x="3504" y="144"/>
              <a:ext cx="672" cy="480"/>
              <a:chOff x="4128" y="864"/>
              <a:chExt cx="672" cy="480"/>
            </a:xfrm>
          </p:grpSpPr>
          <p:sp>
            <p:nvSpPr>
              <p:cNvPr id="12334" name="Oval 46"/>
              <p:cNvSpPr>
                <a:spLocks noChangeArrowheads="1"/>
              </p:cNvSpPr>
              <p:nvPr/>
            </p:nvSpPr>
            <p:spPr bwMode="auto">
              <a:xfrm>
                <a:off x="4176" y="912"/>
                <a:ext cx="576" cy="384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Server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Wins</a:t>
                </a:r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auto">
              <a:xfrm>
                <a:off x="4128" y="864"/>
                <a:ext cx="672" cy="4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2343" name="Group 55"/>
            <p:cNvGrpSpPr>
              <a:grpSpLocks/>
            </p:cNvGrpSpPr>
            <p:nvPr/>
          </p:nvGrpSpPr>
          <p:grpSpPr bwMode="auto">
            <a:xfrm>
              <a:off x="3504" y="3408"/>
              <a:ext cx="672" cy="480"/>
              <a:chOff x="4032" y="2400"/>
              <a:chExt cx="672" cy="480"/>
            </a:xfrm>
          </p:grpSpPr>
          <p:sp>
            <p:nvSpPr>
              <p:cNvPr id="12335" name="Oval 47"/>
              <p:cNvSpPr>
                <a:spLocks noChangeArrowheads="1"/>
              </p:cNvSpPr>
              <p:nvPr/>
            </p:nvSpPr>
            <p:spPr bwMode="auto">
              <a:xfrm>
                <a:off x="4080" y="2448"/>
                <a:ext cx="576" cy="384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Opp</a:t>
                </a:r>
                <a:r>
                  <a:rPr lang="ja-JP" altLang="en-US">
                    <a:solidFill>
                      <a:srgbClr val="000000"/>
                    </a:solidFill>
                    <a:latin typeface="Arial"/>
                    <a:ea typeface="ＭＳ Ｐゴシック" charset="0"/>
                  </a:rPr>
                  <a:t>’</a:t>
                </a: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nt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Wins</a:t>
                </a:r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auto">
              <a:xfrm>
                <a:off x="4032" y="2400"/>
                <a:ext cx="672" cy="4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2338" name="Line 50"/>
            <p:cNvSpPr>
              <a:spLocks noChangeShapeType="1"/>
            </p:cNvSpPr>
            <p:nvPr/>
          </p:nvSpPr>
          <p:spPr bwMode="auto">
            <a:xfrm>
              <a:off x="3168" y="3312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39" name="Line 51"/>
            <p:cNvSpPr>
              <a:spLocks noChangeShapeType="1"/>
            </p:cNvSpPr>
            <p:nvPr/>
          </p:nvSpPr>
          <p:spPr bwMode="auto">
            <a:xfrm flipV="1">
              <a:off x="3120" y="480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40" name="Text Box 52"/>
            <p:cNvSpPr txBox="1">
              <a:spLocks noChangeArrowheads="1"/>
            </p:cNvSpPr>
            <p:nvPr/>
          </p:nvSpPr>
          <p:spPr bwMode="auto">
            <a:xfrm>
              <a:off x="3168" y="384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341" name="Text Box 53"/>
            <p:cNvSpPr txBox="1">
              <a:spLocks noChangeArrowheads="1"/>
            </p:cNvSpPr>
            <p:nvPr/>
          </p:nvSpPr>
          <p:spPr bwMode="auto">
            <a:xfrm>
              <a:off x="3216" y="3360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</p:grpSp>
      <p:grpSp>
        <p:nvGrpSpPr>
          <p:cNvPr id="12361" name="Group 73"/>
          <p:cNvGrpSpPr>
            <a:grpSpLocks/>
          </p:cNvGrpSpPr>
          <p:nvPr/>
        </p:nvGrpSpPr>
        <p:grpSpPr bwMode="auto">
          <a:xfrm>
            <a:off x="4876800" y="1295400"/>
            <a:ext cx="1447800" cy="3733800"/>
            <a:chOff x="3072" y="816"/>
            <a:chExt cx="912" cy="2352"/>
          </a:xfrm>
        </p:grpSpPr>
        <p:sp>
          <p:nvSpPr>
            <p:cNvPr id="12333" name="Oval 45"/>
            <p:cNvSpPr>
              <a:spLocks noChangeArrowheads="1"/>
            </p:cNvSpPr>
            <p:nvPr/>
          </p:nvSpPr>
          <p:spPr bwMode="auto">
            <a:xfrm>
              <a:off x="3504" y="1104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40-15</a:t>
              </a:r>
            </a:p>
          </p:txBody>
        </p:sp>
        <p:sp>
          <p:nvSpPr>
            <p:cNvPr id="12345" name="Oval 57"/>
            <p:cNvSpPr>
              <a:spLocks noChangeArrowheads="1"/>
            </p:cNvSpPr>
            <p:nvPr/>
          </p:nvSpPr>
          <p:spPr bwMode="auto">
            <a:xfrm>
              <a:off x="3504" y="2688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15-40</a:t>
              </a:r>
            </a:p>
          </p:txBody>
        </p:sp>
        <p:sp>
          <p:nvSpPr>
            <p:cNvPr id="12346" name="Oval 58"/>
            <p:cNvSpPr>
              <a:spLocks noChangeArrowheads="1"/>
            </p:cNvSpPr>
            <p:nvPr/>
          </p:nvSpPr>
          <p:spPr bwMode="auto">
            <a:xfrm>
              <a:off x="3504" y="1872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30-all</a:t>
              </a:r>
            </a:p>
          </p:txBody>
        </p:sp>
        <p:sp>
          <p:nvSpPr>
            <p:cNvPr id="12347" name="Line 59"/>
            <p:cNvSpPr>
              <a:spLocks noChangeShapeType="1"/>
            </p:cNvSpPr>
            <p:nvPr/>
          </p:nvSpPr>
          <p:spPr bwMode="auto">
            <a:xfrm>
              <a:off x="3120" y="816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48" name="Line 60"/>
            <p:cNvSpPr>
              <a:spLocks noChangeShapeType="1"/>
            </p:cNvSpPr>
            <p:nvPr/>
          </p:nvSpPr>
          <p:spPr bwMode="auto">
            <a:xfrm flipV="1">
              <a:off x="3072" y="1344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49" name="Line 61"/>
            <p:cNvSpPr>
              <a:spLocks noChangeShapeType="1"/>
            </p:cNvSpPr>
            <p:nvPr/>
          </p:nvSpPr>
          <p:spPr bwMode="auto">
            <a:xfrm>
              <a:off x="3072" y="1680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50" name="Line 62"/>
            <p:cNvSpPr>
              <a:spLocks noChangeShapeType="1"/>
            </p:cNvSpPr>
            <p:nvPr/>
          </p:nvSpPr>
          <p:spPr bwMode="auto">
            <a:xfrm flipV="1">
              <a:off x="3072" y="2112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51" name="Line 63"/>
            <p:cNvSpPr>
              <a:spLocks noChangeShapeType="1"/>
            </p:cNvSpPr>
            <p:nvPr/>
          </p:nvSpPr>
          <p:spPr bwMode="auto">
            <a:xfrm>
              <a:off x="3072" y="2544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52" name="Line 64"/>
            <p:cNvSpPr>
              <a:spLocks noChangeShapeType="1"/>
            </p:cNvSpPr>
            <p:nvPr/>
          </p:nvSpPr>
          <p:spPr bwMode="auto">
            <a:xfrm flipV="1">
              <a:off x="3168" y="2928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55" name="Text Box 67"/>
            <p:cNvSpPr txBox="1">
              <a:spLocks noChangeArrowheads="1"/>
            </p:cNvSpPr>
            <p:nvPr/>
          </p:nvSpPr>
          <p:spPr bwMode="auto">
            <a:xfrm>
              <a:off x="3216" y="2880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356" name="Text Box 68"/>
            <p:cNvSpPr txBox="1">
              <a:spLocks noChangeArrowheads="1"/>
            </p:cNvSpPr>
            <p:nvPr/>
          </p:nvSpPr>
          <p:spPr bwMode="auto">
            <a:xfrm>
              <a:off x="3168" y="2064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357" name="Text Box 69"/>
            <p:cNvSpPr txBox="1">
              <a:spLocks noChangeArrowheads="1"/>
            </p:cNvSpPr>
            <p:nvPr/>
          </p:nvSpPr>
          <p:spPr bwMode="auto">
            <a:xfrm>
              <a:off x="3168" y="1248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358" name="Text Box 70"/>
            <p:cNvSpPr txBox="1">
              <a:spLocks noChangeArrowheads="1"/>
            </p:cNvSpPr>
            <p:nvPr/>
          </p:nvSpPr>
          <p:spPr bwMode="auto">
            <a:xfrm>
              <a:off x="3216" y="2592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  <p:sp>
          <p:nvSpPr>
            <p:cNvPr id="12359" name="Text Box 71"/>
            <p:cNvSpPr txBox="1">
              <a:spLocks noChangeArrowheads="1"/>
            </p:cNvSpPr>
            <p:nvPr/>
          </p:nvSpPr>
          <p:spPr bwMode="auto">
            <a:xfrm>
              <a:off x="3168" y="1728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  <p:sp>
          <p:nvSpPr>
            <p:cNvPr id="12360" name="Text Box 72"/>
            <p:cNvSpPr txBox="1">
              <a:spLocks noChangeArrowheads="1"/>
            </p:cNvSpPr>
            <p:nvPr/>
          </p:nvSpPr>
          <p:spPr bwMode="auto">
            <a:xfrm>
              <a:off x="3168" y="912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</p:grpSp>
      <p:grpSp>
        <p:nvGrpSpPr>
          <p:cNvPr id="12374" name="Group 86"/>
          <p:cNvGrpSpPr>
            <a:grpSpLocks/>
          </p:cNvGrpSpPr>
          <p:nvPr/>
        </p:nvGrpSpPr>
        <p:grpSpPr bwMode="auto">
          <a:xfrm>
            <a:off x="5715000" y="990600"/>
            <a:ext cx="1828800" cy="4419600"/>
            <a:chOff x="3600" y="624"/>
            <a:chExt cx="1152" cy="2784"/>
          </a:xfrm>
        </p:grpSpPr>
        <p:sp>
          <p:nvSpPr>
            <p:cNvPr id="12353" name="Oval 65"/>
            <p:cNvSpPr>
              <a:spLocks noChangeArrowheads="1"/>
            </p:cNvSpPr>
            <p:nvPr/>
          </p:nvSpPr>
          <p:spPr bwMode="auto">
            <a:xfrm>
              <a:off x="4272" y="2256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30-40</a:t>
              </a:r>
            </a:p>
          </p:txBody>
        </p:sp>
        <p:sp>
          <p:nvSpPr>
            <p:cNvPr id="12354" name="Oval 66"/>
            <p:cNvSpPr>
              <a:spLocks noChangeArrowheads="1"/>
            </p:cNvSpPr>
            <p:nvPr/>
          </p:nvSpPr>
          <p:spPr bwMode="auto">
            <a:xfrm>
              <a:off x="4272" y="1440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40-30</a:t>
              </a:r>
            </a:p>
          </p:txBody>
        </p:sp>
        <p:sp>
          <p:nvSpPr>
            <p:cNvPr id="12362" name="Line 74"/>
            <p:cNvSpPr>
              <a:spLocks noChangeShapeType="1"/>
            </p:cNvSpPr>
            <p:nvPr/>
          </p:nvSpPr>
          <p:spPr bwMode="auto">
            <a:xfrm flipV="1">
              <a:off x="3744" y="624"/>
              <a:ext cx="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63" name="Line 75"/>
            <p:cNvSpPr>
              <a:spLocks noChangeShapeType="1"/>
            </p:cNvSpPr>
            <p:nvPr/>
          </p:nvSpPr>
          <p:spPr bwMode="auto">
            <a:xfrm>
              <a:off x="3744" y="2976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64" name="Line 76"/>
            <p:cNvSpPr>
              <a:spLocks noChangeShapeType="1"/>
            </p:cNvSpPr>
            <p:nvPr/>
          </p:nvSpPr>
          <p:spPr bwMode="auto">
            <a:xfrm>
              <a:off x="3936" y="1344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65" name="Line 77"/>
            <p:cNvSpPr>
              <a:spLocks noChangeShapeType="1"/>
            </p:cNvSpPr>
            <p:nvPr/>
          </p:nvSpPr>
          <p:spPr bwMode="auto">
            <a:xfrm flipV="1">
              <a:off x="3936" y="1680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66" name="Line 78"/>
            <p:cNvSpPr>
              <a:spLocks noChangeShapeType="1"/>
            </p:cNvSpPr>
            <p:nvPr/>
          </p:nvSpPr>
          <p:spPr bwMode="auto">
            <a:xfrm>
              <a:off x="3936" y="211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67" name="Line 79"/>
            <p:cNvSpPr>
              <a:spLocks noChangeShapeType="1"/>
            </p:cNvSpPr>
            <p:nvPr/>
          </p:nvSpPr>
          <p:spPr bwMode="auto">
            <a:xfrm flipV="1">
              <a:off x="3936" y="2496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68" name="Text Box 80"/>
            <p:cNvSpPr txBox="1">
              <a:spLocks noChangeArrowheads="1"/>
            </p:cNvSpPr>
            <p:nvPr/>
          </p:nvSpPr>
          <p:spPr bwMode="auto">
            <a:xfrm>
              <a:off x="4032" y="2400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369" name="Text Box 81"/>
            <p:cNvSpPr txBox="1">
              <a:spLocks noChangeArrowheads="1"/>
            </p:cNvSpPr>
            <p:nvPr/>
          </p:nvSpPr>
          <p:spPr bwMode="auto">
            <a:xfrm>
              <a:off x="4032" y="1584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370" name="Text Box 82"/>
            <p:cNvSpPr txBox="1">
              <a:spLocks noChangeArrowheads="1"/>
            </p:cNvSpPr>
            <p:nvPr/>
          </p:nvSpPr>
          <p:spPr bwMode="auto">
            <a:xfrm>
              <a:off x="3600" y="768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371" name="Text Box 83"/>
            <p:cNvSpPr txBox="1">
              <a:spLocks noChangeArrowheads="1"/>
            </p:cNvSpPr>
            <p:nvPr/>
          </p:nvSpPr>
          <p:spPr bwMode="auto">
            <a:xfrm>
              <a:off x="3600" y="3072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  <p:sp>
          <p:nvSpPr>
            <p:cNvPr id="12372" name="Text Box 84"/>
            <p:cNvSpPr txBox="1">
              <a:spLocks noChangeArrowheads="1"/>
            </p:cNvSpPr>
            <p:nvPr/>
          </p:nvSpPr>
          <p:spPr bwMode="auto">
            <a:xfrm>
              <a:off x="4032" y="1968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  <p:sp>
          <p:nvSpPr>
            <p:cNvPr id="12373" name="Text Box 85"/>
            <p:cNvSpPr txBox="1">
              <a:spLocks noChangeArrowheads="1"/>
            </p:cNvSpPr>
            <p:nvPr/>
          </p:nvSpPr>
          <p:spPr bwMode="auto">
            <a:xfrm>
              <a:off x="4032" y="1152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</p:grpSp>
      <p:grpSp>
        <p:nvGrpSpPr>
          <p:cNvPr id="12385" name="Group 97"/>
          <p:cNvGrpSpPr>
            <a:grpSpLocks/>
          </p:cNvGrpSpPr>
          <p:nvPr/>
        </p:nvGrpSpPr>
        <p:grpSpPr bwMode="auto">
          <a:xfrm>
            <a:off x="6400800" y="914400"/>
            <a:ext cx="2286000" cy="4572000"/>
            <a:chOff x="4032" y="576"/>
            <a:chExt cx="1440" cy="2880"/>
          </a:xfrm>
        </p:grpSpPr>
        <p:sp>
          <p:nvSpPr>
            <p:cNvPr id="12376" name="Oval 88"/>
            <p:cNvSpPr>
              <a:spLocks noChangeArrowheads="1"/>
            </p:cNvSpPr>
            <p:nvPr/>
          </p:nvSpPr>
          <p:spPr bwMode="auto">
            <a:xfrm>
              <a:off x="4992" y="1872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deuce</a:t>
              </a:r>
            </a:p>
          </p:txBody>
        </p:sp>
        <p:sp>
          <p:nvSpPr>
            <p:cNvPr id="12377" name="Line 89"/>
            <p:cNvSpPr>
              <a:spLocks noChangeShapeType="1"/>
            </p:cNvSpPr>
            <p:nvPr/>
          </p:nvSpPr>
          <p:spPr bwMode="auto">
            <a:xfrm flipH="1" flipV="1">
              <a:off x="4032" y="576"/>
              <a:ext cx="48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78" name="Line 90"/>
            <p:cNvSpPr>
              <a:spLocks noChangeShapeType="1"/>
            </p:cNvSpPr>
            <p:nvPr/>
          </p:nvSpPr>
          <p:spPr bwMode="auto">
            <a:xfrm>
              <a:off x="4704" y="168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79" name="Line 91"/>
            <p:cNvSpPr>
              <a:spLocks noChangeShapeType="1"/>
            </p:cNvSpPr>
            <p:nvPr/>
          </p:nvSpPr>
          <p:spPr bwMode="auto">
            <a:xfrm flipV="1">
              <a:off x="4704" y="2112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80" name="Line 92"/>
            <p:cNvSpPr>
              <a:spLocks noChangeShapeType="1"/>
            </p:cNvSpPr>
            <p:nvPr/>
          </p:nvSpPr>
          <p:spPr bwMode="auto">
            <a:xfrm flipH="1">
              <a:off x="4032" y="2544"/>
              <a:ext cx="48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81" name="Text Box 93"/>
            <p:cNvSpPr txBox="1">
              <a:spLocks noChangeArrowheads="1"/>
            </p:cNvSpPr>
            <p:nvPr/>
          </p:nvSpPr>
          <p:spPr bwMode="auto">
            <a:xfrm>
              <a:off x="4752" y="2016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382" name="Text Box 94"/>
            <p:cNvSpPr txBox="1">
              <a:spLocks noChangeArrowheads="1"/>
            </p:cNvSpPr>
            <p:nvPr/>
          </p:nvSpPr>
          <p:spPr bwMode="auto">
            <a:xfrm>
              <a:off x="4128" y="912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383" name="Text Box 95"/>
            <p:cNvSpPr txBox="1">
              <a:spLocks noChangeArrowheads="1"/>
            </p:cNvSpPr>
            <p:nvPr/>
          </p:nvSpPr>
          <p:spPr bwMode="auto">
            <a:xfrm>
              <a:off x="4752" y="1728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  <p:sp>
          <p:nvSpPr>
            <p:cNvPr id="12384" name="Text Box 96"/>
            <p:cNvSpPr txBox="1">
              <a:spLocks noChangeArrowheads="1"/>
            </p:cNvSpPr>
            <p:nvPr/>
          </p:nvSpPr>
          <p:spPr bwMode="auto">
            <a:xfrm>
              <a:off x="4128" y="2832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</p:grpSp>
      <p:grpSp>
        <p:nvGrpSpPr>
          <p:cNvPr id="12398" name="Group 110"/>
          <p:cNvGrpSpPr>
            <a:grpSpLocks/>
          </p:cNvGrpSpPr>
          <p:nvPr/>
        </p:nvGrpSpPr>
        <p:grpSpPr bwMode="auto">
          <a:xfrm>
            <a:off x="7543800" y="1219200"/>
            <a:ext cx="762000" cy="3962400"/>
            <a:chOff x="4752" y="768"/>
            <a:chExt cx="480" cy="2496"/>
          </a:xfrm>
        </p:grpSpPr>
        <p:sp>
          <p:nvSpPr>
            <p:cNvPr id="12304" name="Oval 16"/>
            <p:cNvSpPr>
              <a:spLocks noChangeArrowheads="1"/>
            </p:cNvSpPr>
            <p:nvPr/>
          </p:nvSpPr>
          <p:spPr bwMode="auto">
            <a:xfrm>
              <a:off x="4752" y="2976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Ad-out</a:t>
              </a:r>
            </a:p>
          </p:txBody>
        </p:sp>
        <p:sp>
          <p:nvSpPr>
            <p:cNvPr id="12375" name="Oval 87"/>
            <p:cNvSpPr>
              <a:spLocks noChangeArrowheads="1"/>
            </p:cNvSpPr>
            <p:nvPr/>
          </p:nvSpPr>
          <p:spPr bwMode="auto">
            <a:xfrm>
              <a:off x="4752" y="768"/>
              <a:ext cx="480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Ad-in</a:t>
              </a:r>
            </a:p>
          </p:txBody>
        </p:sp>
        <p:sp>
          <p:nvSpPr>
            <p:cNvPr id="12386" name="Line 98"/>
            <p:cNvSpPr>
              <a:spLocks noChangeShapeType="1"/>
            </p:cNvSpPr>
            <p:nvPr/>
          </p:nvSpPr>
          <p:spPr bwMode="auto">
            <a:xfrm flipH="1" flipV="1">
              <a:off x="4992" y="1056"/>
              <a:ext cx="24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87" name="Line 99"/>
            <p:cNvSpPr>
              <a:spLocks noChangeShapeType="1"/>
            </p:cNvSpPr>
            <p:nvPr/>
          </p:nvSpPr>
          <p:spPr bwMode="auto">
            <a:xfrm flipH="1">
              <a:off x="4992" y="2160"/>
              <a:ext cx="24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94" name="Text Box 106"/>
            <p:cNvSpPr txBox="1">
              <a:spLocks noChangeArrowheads="1"/>
            </p:cNvSpPr>
            <p:nvPr/>
          </p:nvSpPr>
          <p:spPr bwMode="auto">
            <a:xfrm>
              <a:off x="4992" y="1392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396" name="Text Box 108"/>
            <p:cNvSpPr txBox="1">
              <a:spLocks noChangeArrowheads="1"/>
            </p:cNvSpPr>
            <p:nvPr/>
          </p:nvSpPr>
          <p:spPr bwMode="auto">
            <a:xfrm>
              <a:off x="4944" y="2448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</p:grpSp>
      <p:grpSp>
        <p:nvGrpSpPr>
          <p:cNvPr id="12399" name="Group 111"/>
          <p:cNvGrpSpPr>
            <a:grpSpLocks/>
          </p:cNvGrpSpPr>
          <p:nvPr/>
        </p:nvGrpSpPr>
        <p:grpSpPr bwMode="auto">
          <a:xfrm>
            <a:off x="6629400" y="600075"/>
            <a:ext cx="2212975" cy="5191125"/>
            <a:chOff x="4176" y="378"/>
            <a:chExt cx="1394" cy="3270"/>
          </a:xfrm>
        </p:grpSpPr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5328" y="2592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5376" y="1296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  <p:sp>
          <p:nvSpPr>
            <p:cNvPr id="12388" name="Line 100"/>
            <p:cNvSpPr>
              <a:spLocks noChangeShapeType="1"/>
            </p:cNvSpPr>
            <p:nvPr/>
          </p:nvSpPr>
          <p:spPr bwMode="auto">
            <a:xfrm flipH="1" flipV="1">
              <a:off x="4176" y="378"/>
              <a:ext cx="62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89" name="Line 101"/>
            <p:cNvSpPr>
              <a:spLocks noChangeShapeType="1"/>
            </p:cNvSpPr>
            <p:nvPr/>
          </p:nvSpPr>
          <p:spPr bwMode="auto">
            <a:xfrm flipH="1">
              <a:off x="4176" y="3216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cxnSp>
          <p:nvCxnSpPr>
            <p:cNvPr id="12392" name="AutoShape 104"/>
            <p:cNvCxnSpPr>
              <a:cxnSpLocks noChangeShapeType="1"/>
            </p:cNvCxnSpPr>
            <p:nvPr/>
          </p:nvCxnSpPr>
          <p:spPr bwMode="auto">
            <a:xfrm flipV="1">
              <a:off x="5232" y="2112"/>
              <a:ext cx="170" cy="100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393" name="AutoShape 105"/>
            <p:cNvCxnSpPr>
              <a:cxnSpLocks noChangeShapeType="1"/>
            </p:cNvCxnSpPr>
            <p:nvPr/>
          </p:nvCxnSpPr>
          <p:spPr bwMode="auto">
            <a:xfrm>
              <a:off x="5232" y="906"/>
              <a:ext cx="170" cy="100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395" name="Text Box 107"/>
            <p:cNvSpPr txBox="1">
              <a:spLocks noChangeArrowheads="1"/>
            </p:cNvSpPr>
            <p:nvPr/>
          </p:nvSpPr>
          <p:spPr bwMode="auto">
            <a:xfrm>
              <a:off x="4416" y="576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s</a:t>
              </a:r>
            </a:p>
          </p:txBody>
        </p:sp>
        <p:sp>
          <p:nvSpPr>
            <p:cNvPr id="12397" name="Text Box 109"/>
            <p:cNvSpPr txBox="1">
              <a:spLocks noChangeArrowheads="1"/>
            </p:cNvSpPr>
            <p:nvPr/>
          </p:nvSpPr>
          <p:spPr bwMode="auto">
            <a:xfrm>
              <a:off x="4368" y="3264"/>
              <a:ext cx="1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9DA7-4DBE-F54E-B05E-738E12A6B9A6}" type="slidenum">
              <a:rPr lang="en-US"/>
              <a:pPr/>
              <a:t>60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Many Languages are Regular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They appear in many contexts and have many useful properties.</a:t>
            </a:r>
          </a:p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the strings that represent floating point numbers in your favorite language is a regular language.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1CAB-F2FD-C34D-BF3E-9700BCC405A7}" type="slidenum">
              <a:rPr lang="en-US"/>
              <a:pPr/>
              <a:t>61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A Regular Language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None/>
            </a:pPr>
            <a:r>
              <a:rPr lang="en-US"/>
              <a:t>L</a:t>
            </a:r>
            <a:r>
              <a:rPr lang="en-US" baseline="-25000"/>
              <a:t>3</a:t>
            </a:r>
            <a:r>
              <a:rPr lang="en-US"/>
              <a:t> = { w | w in {0,1}* and w, viewed as a binary integer is divisible by 23}</a:t>
            </a:r>
          </a:p>
          <a:p>
            <a:r>
              <a:rPr lang="en-US"/>
              <a:t>The DFA:</a:t>
            </a:r>
          </a:p>
          <a:p>
            <a:pPr lvl="1"/>
            <a:r>
              <a:rPr lang="en-US"/>
              <a:t>23 states, named 0, 1,…,22.</a:t>
            </a:r>
          </a:p>
          <a:p>
            <a:pPr lvl="1"/>
            <a:r>
              <a:rPr lang="en-US"/>
              <a:t>Correspond to the 23 remainders of an integer divided by 23.</a:t>
            </a:r>
          </a:p>
          <a:p>
            <a:pPr lvl="1"/>
            <a:r>
              <a:rPr lang="en-US"/>
              <a:t>Start and only final state is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2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6D03-6DFD-EE43-99DB-CFD7530BF2F9}" type="slidenum">
              <a:rPr lang="en-US"/>
              <a:pPr/>
              <a:t>62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Transitions of the DFA for L</a:t>
            </a:r>
            <a:r>
              <a:rPr lang="en-US" baseline="-25000"/>
              <a:t>3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343400"/>
          </a:xfrm>
        </p:spPr>
        <p:txBody>
          <a:bodyPr/>
          <a:lstStyle/>
          <a:p>
            <a:r>
              <a:rPr lang="en-US"/>
              <a:t>If string w represents integer i, then assume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(0, w) = i%23.</a:t>
            </a:r>
          </a:p>
          <a:p>
            <a:r>
              <a:rPr lang="en-US"/>
              <a:t>Then w0 represents integer 2i, so we want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(i%23, 0) = (2i)%23.</a:t>
            </a:r>
          </a:p>
          <a:p>
            <a:r>
              <a:rPr lang="en-US"/>
              <a:t>Similarly: w1 represents 2i+1, so we want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(i%23, 1) = (2i+1)%23.</a:t>
            </a:r>
          </a:p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(15,0) = 30%23 = 7;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(11,1) = 23%23 =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86CA-635F-E447-A2CB-4087D6EEFA7C}" type="slidenum">
              <a:rPr lang="en-US"/>
              <a:pPr/>
              <a:t>63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</a:t>
            </a:r>
            <a:r>
              <a:rPr lang="en-US">
                <a:solidFill>
                  <a:srgbClr val="33CC33"/>
                </a:solidFill>
              </a:rPr>
              <a:t>Example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4495800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/>
              <a:t>L</a:t>
            </a:r>
            <a:r>
              <a:rPr lang="en-US" baseline="-25000"/>
              <a:t>4</a:t>
            </a:r>
            <a:r>
              <a:rPr lang="en-US"/>
              <a:t> = { w | w in {0,1}* and w, viewed as the </a:t>
            </a:r>
            <a:r>
              <a:rPr lang="en-US">
                <a:solidFill>
                  <a:srgbClr val="CC3300"/>
                </a:solidFill>
              </a:rPr>
              <a:t>reverse</a:t>
            </a:r>
            <a:r>
              <a:rPr lang="en-US"/>
              <a:t> of a binary integer is divisible by 23}</a:t>
            </a:r>
          </a:p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01110100 is in L</a:t>
            </a:r>
            <a:r>
              <a:rPr lang="en-US" baseline="-25000"/>
              <a:t>4</a:t>
            </a:r>
            <a:r>
              <a:rPr lang="en-US"/>
              <a:t>, because its reverse, 00101110 is 46 in binary.</a:t>
            </a:r>
          </a:p>
          <a:p>
            <a:r>
              <a:rPr lang="en-US"/>
              <a:t>Hard to construct the DFA.</a:t>
            </a:r>
          </a:p>
          <a:p>
            <a:r>
              <a:rPr lang="en-US"/>
              <a:t>But there is a theorem that says the reverse of a regular language is also regular.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BC7D-8A0C-2D4E-8D37-50C04FFE5E8B}" type="slidenum">
              <a:rPr lang="en-US"/>
              <a:pPr/>
              <a:t>64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Nondeterministic Finite Automata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003366"/>
                </a:solidFill>
              </a:rPr>
              <a:t>Nondeterminism</a:t>
            </a:r>
          </a:p>
          <a:p>
            <a:r>
              <a:rPr lang="en-US">
                <a:solidFill>
                  <a:srgbClr val="003366"/>
                </a:solidFill>
              </a:rPr>
              <a:t>Subset Construction</a:t>
            </a:r>
          </a:p>
          <a:p>
            <a:r>
              <a:rPr lang="en-US">
                <a:solidFill>
                  <a:srgbClr val="003366"/>
                </a:solidFill>
                <a:latin typeface="Lucida Sans Unicode" charset="0"/>
              </a:rPr>
              <a:t>ε</a:t>
            </a:r>
            <a:r>
              <a:rPr lang="en-US">
                <a:solidFill>
                  <a:srgbClr val="003366"/>
                </a:solidFill>
              </a:rPr>
              <a:t>-Transitions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68B-D7C4-774E-8955-B2BB2D85A866}" type="slidenum">
              <a:rPr lang="en-US"/>
              <a:pPr/>
              <a:t>65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Nondeterminism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i="1">
                <a:solidFill>
                  <a:srgbClr val="FF0066"/>
                </a:solidFill>
              </a:rPr>
              <a:t>nondeterministic finite automaton</a:t>
            </a:r>
            <a:r>
              <a:rPr lang="en-US"/>
              <a:t>  has the ability to be in several states at once.</a:t>
            </a:r>
          </a:p>
          <a:p>
            <a:r>
              <a:rPr lang="en-US"/>
              <a:t>Transitions from a state on an input symbol can be to any set of states.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6152-2132-154B-B866-07CAC6BD41B3}" type="slidenum">
              <a:rPr lang="en-US"/>
              <a:pPr/>
              <a:t>66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Nondeterminism – (2)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in one start state.</a:t>
            </a:r>
          </a:p>
          <a:p>
            <a:r>
              <a:rPr lang="en-US"/>
              <a:t>Accept if any sequence of choices leads to a final state.</a:t>
            </a:r>
          </a:p>
          <a:p>
            <a:r>
              <a:rPr lang="en-US">
                <a:solidFill>
                  <a:srgbClr val="3366FF"/>
                </a:solidFill>
              </a:rPr>
              <a:t>Intuitively</a:t>
            </a:r>
            <a:r>
              <a:rPr lang="en-US"/>
              <a:t>: the NFA always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guesses right.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8A9E-5741-004A-89B1-FE973BCCB502}" type="slidenum">
              <a:rPr lang="en-US"/>
              <a:pPr/>
              <a:t>67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Moves on a Chessboard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States = squares.</a:t>
            </a:r>
          </a:p>
          <a:p>
            <a:r>
              <a:rPr lang="en-US"/>
              <a:t>Inputs = r (move to an adjacent red square) and b (move to an adjacent black square).</a:t>
            </a:r>
          </a:p>
          <a:p>
            <a:r>
              <a:rPr lang="en-US"/>
              <a:t>Start state, final state are in opposite corners.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4AC1-429A-B74B-8770-5F995EDFD04C}" type="slidenum">
              <a:rPr lang="en-US"/>
              <a:pPr/>
              <a:t>68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Chessboard – (2)</a:t>
            </a:r>
          </a:p>
        </p:txBody>
      </p:sp>
      <p:grpSp>
        <p:nvGrpSpPr>
          <p:cNvPr id="13326" name="Group 14"/>
          <p:cNvGrpSpPr>
            <a:grpSpLocks/>
          </p:cNvGrpSpPr>
          <p:nvPr/>
        </p:nvGrpSpPr>
        <p:grpSpPr bwMode="auto">
          <a:xfrm>
            <a:off x="914400" y="1752600"/>
            <a:ext cx="2286000" cy="2286000"/>
            <a:chOff x="912" y="1344"/>
            <a:chExt cx="1440" cy="1440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auto">
            <a:xfrm>
              <a:off x="912" y="1344"/>
              <a:ext cx="480" cy="48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1392" y="1344"/>
              <a:ext cx="480" cy="48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1392" y="1824"/>
              <a:ext cx="480" cy="48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912" y="2304"/>
              <a:ext cx="480" cy="48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1872" y="2304"/>
              <a:ext cx="480" cy="48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1872" y="1344"/>
              <a:ext cx="480" cy="48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912" y="1824"/>
              <a:ext cx="480" cy="48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392" y="2304"/>
              <a:ext cx="480" cy="48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872" y="1824"/>
              <a:ext cx="480" cy="48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</p:grpSp>
      <p:grpSp>
        <p:nvGrpSpPr>
          <p:cNvPr id="13368" name="Group 56"/>
          <p:cNvGrpSpPr>
            <a:grpSpLocks/>
          </p:cNvGrpSpPr>
          <p:nvPr/>
        </p:nvGrpSpPr>
        <p:grpSpPr bwMode="auto">
          <a:xfrm>
            <a:off x="457200" y="4343400"/>
            <a:ext cx="2789238" cy="838200"/>
            <a:chOff x="288" y="2736"/>
            <a:chExt cx="1757" cy="528"/>
          </a:xfrm>
        </p:grpSpPr>
        <p:sp>
          <p:nvSpPr>
            <p:cNvPr id="13332" name="Text Box 20"/>
            <p:cNvSpPr txBox="1">
              <a:spLocks noChangeArrowheads="1"/>
            </p:cNvSpPr>
            <p:nvPr/>
          </p:nvSpPr>
          <p:spPr bwMode="auto">
            <a:xfrm>
              <a:off x="288" y="297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576" y="2736"/>
              <a:ext cx="1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13334" name="Text Box 22"/>
            <p:cNvSpPr txBox="1">
              <a:spLocks noChangeArrowheads="1"/>
            </p:cNvSpPr>
            <p:nvPr/>
          </p:nvSpPr>
          <p:spPr bwMode="auto">
            <a:xfrm>
              <a:off x="1200" y="273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3335" name="Text Box 23"/>
            <p:cNvSpPr txBox="1">
              <a:spLocks noChangeArrowheads="1"/>
            </p:cNvSpPr>
            <p:nvPr/>
          </p:nvSpPr>
          <p:spPr bwMode="auto">
            <a:xfrm>
              <a:off x="1824" y="273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</p:grpSp>
      <p:grpSp>
        <p:nvGrpSpPr>
          <p:cNvPr id="13349" name="Group 37"/>
          <p:cNvGrpSpPr>
            <a:grpSpLocks/>
          </p:cNvGrpSpPr>
          <p:nvPr/>
        </p:nvGrpSpPr>
        <p:grpSpPr bwMode="auto">
          <a:xfrm>
            <a:off x="838200" y="4724400"/>
            <a:ext cx="884238" cy="838200"/>
            <a:chOff x="528" y="2976"/>
            <a:chExt cx="557" cy="528"/>
          </a:xfrm>
        </p:grpSpPr>
        <p:sp>
          <p:nvSpPr>
            <p:cNvPr id="13339" name="Text Box 27"/>
            <p:cNvSpPr txBox="1">
              <a:spLocks noChangeArrowheads="1"/>
            </p:cNvSpPr>
            <p:nvPr/>
          </p:nvSpPr>
          <p:spPr bwMode="auto">
            <a:xfrm>
              <a:off x="864" y="321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3341" name="Text Box 29"/>
            <p:cNvSpPr txBox="1">
              <a:spLocks noChangeArrowheads="1"/>
            </p:cNvSpPr>
            <p:nvPr/>
          </p:nvSpPr>
          <p:spPr bwMode="auto">
            <a:xfrm>
              <a:off x="864" y="297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>
              <a:off x="528" y="307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>
              <a:off x="528" y="312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53" name="Group 41"/>
          <p:cNvGrpSpPr>
            <a:grpSpLocks/>
          </p:cNvGrpSpPr>
          <p:nvPr/>
        </p:nvGrpSpPr>
        <p:grpSpPr bwMode="auto">
          <a:xfrm>
            <a:off x="1752600" y="4724400"/>
            <a:ext cx="960438" cy="1219200"/>
            <a:chOff x="1104" y="2976"/>
            <a:chExt cx="605" cy="768"/>
          </a:xfrm>
        </p:grpSpPr>
        <p:sp>
          <p:nvSpPr>
            <p:cNvPr id="13336" name="Text Box 24"/>
            <p:cNvSpPr txBox="1">
              <a:spLocks noChangeArrowheads="1"/>
            </p:cNvSpPr>
            <p:nvPr/>
          </p:nvSpPr>
          <p:spPr bwMode="auto">
            <a:xfrm>
              <a:off x="1488" y="297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1488" y="345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13340" name="Text Box 28"/>
            <p:cNvSpPr txBox="1">
              <a:spLocks noChangeArrowheads="1"/>
            </p:cNvSpPr>
            <p:nvPr/>
          </p:nvSpPr>
          <p:spPr bwMode="auto">
            <a:xfrm>
              <a:off x="1488" y="321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auto">
            <a:xfrm>
              <a:off x="1104" y="30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Line 39"/>
            <p:cNvSpPr>
              <a:spLocks noChangeShapeType="1"/>
            </p:cNvSpPr>
            <p:nvPr/>
          </p:nvSpPr>
          <p:spPr bwMode="auto">
            <a:xfrm>
              <a:off x="1104" y="312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Line 40"/>
            <p:cNvSpPr>
              <a:spLocks noChangeShapeType="1"/>
            </p:cNvSpPr>
            <p:nvPr/>
          </p:nvSpPr>
          <p:spPr bwMode="auto">
            <a:xfrm>
              <a:off x="1104" y="3168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57" name="Group 45"/>
          <p:cNvGrpSpPr>
            <a:grpSpLocks/>
          </p:cNvGrpSpPr>
          <p:nvPr/>
        </p:nvGrpSpPr>
        <p:grpSpPr bwMode="auto">
          <a:xfrm>
            <a:off x="1752600" y="4953000"/>
            <a:ext cx="960438" cy="1371600"/>
            <a:chOff x="1104" y="3120"/>
            <a:chExt cx="605" cy="864"/>
          </a:xfrm>
        </p:grpSpPr>
        <p:sp>
          <p:nvSpPr>
            <p:cNvPr id="13342" name="Text Box 30"/>
            <p:cNvSpPr txBox="1">
              <a:spLocks noChangeArrowheads="1"/>
            </p:cNvSpPr>
            <p:nvPr/>
          </p:nvSpPr>
          <p:spPr bwMode="auto">
            <a:xfrm>
              <a:off x="1488" y="369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13354" name="Line 42"/>
            <p:cNvSpPr>
              <a:spLocks noChangeShapeType="1"/>
            </p:cNvSpPr>
            <p:nvPr/>
          </p:nvSpPr>
          <p:spPr bwMode="auto">
            <a:xfrm flipV="1">
              <a:off x="1104" y="312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43"/>
            <p:cNvSpPr>
              <a:spLocks noChangeShapeType="1"/>
            </p:cNvSpPr>
            <p:nvPr/>
          </p:nvSpPr>
          <p:spPr bwMode="auto">
            <a:xfrm>
              <a:off x="1104" y="336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44"/>
            <p:cNvSpPr>
              <a:spLocks noChangeShapeType="1"/>
            </p:cNvSpPr>
            <p:nvPr/>
          </p:nvSpPr>
          <p:spPr bwMode="auto">
            <a:xfrm>
              <a:off x="1104" y="3408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59" name="Group 47"/>
          <p:cNvGrpSpPr>
            <a:grpSpLocks/>
          </p:cNvGrpSpPr>
          <p:nvPr/>
        </p:nvGrpSpPr>
        <p:grpSpPr bwMode="auto">
          <a:xfrm>
            <a:off x="2743200" y="4724400"/>
            <a:ext cx="1036638" cy="457200"/>
            <a:chOff x="1728" y="2976"/>
            <a:chExt cx="653" cy="288"/>
          </a:xfrm>
        </p:grpSpPr>
        <p:sp>
          <p:nvSpPr>
            <p:cNvPr id="13343" name="Text Box 31"/>
            <p:cNvSpPr txBox="1">
              <a:spLocks noChangeArrowheads="1"/>
            </p:cNvSpPr>
            <p:nvPr/>
          </p:nvSpPr>
          <p:spPr bwMode="auto">
            <a:xfrm>
              <a:off x="2160" y="297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>
              <a:off x="1728" y="307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60" name="Line 48"/>
          <p:cNvSpPr>
            <a:spLocks noChangeShapeType="1"/>
          </p:cNvSpPr>
          <p:nvPr/>
        </p:nvSpPr>
        <p:spPr bwMode="auto">
          <a:xfrm flipV="1">
            <a:off x="2743200" y="4953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743200" y="5105400"/>
            <a:ext cx="1036638" cy="1600200"/>
            <a:chOff x="1728" y="3312"/>
            <a:chExt cx="653" cy="1008"/>
          </a:xfrm>
        </p:grpSpPr>
        <p:sp>
          <p:nvSpPr>
            <p:cNvPr id="13337" name="Text Box 25"/>
            <p:cNvSpPr txBox="1">
              <a:spLocks noChangeArrowheads="1"/>
            </p:cNvSpPr>
            <p:nvPr/>
          </p:nvSpPr>
          <p:spPr bwMode="auto">
            <a:xfrm>
              <a:off x="2160" y="3312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3344" name="Text Box 32"/>
            <p:cNvSpPr txBox="1">
              <a:spLocks noChangeArrowheads="1"/>
            </p:cNvSpPr>
            <p:nvPr/>
          </p:nvSpPr>
          <p:spPr bwMode="auto">
            <a:xfrm>
              <a:off x="2160" y="3552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3345" name="Text Box 33"/>
            <p:cNvSpPr txBox="1">
              <a:spLocks noChangeArrowheads="1"/>
            </p:cNvSpPr>
            <p:nvPr/>
          </p:nvSpPr>
          <p:spPr bwMode="auto">
            <a:xfrm>
              <a:off x="2160" y="4032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9</a:t>
              </a:r>
            </a:p>
          </p:txBody>
        </p:sp>
        <p:sp>
          <p:nvSpPr>
            <p:cNvPr id="13346" name="Text Box 34"/>
            <p:cNvSpPr txBox="1">
              <a:spLocks noChangeArrowheads="1"/>
            </p:cNvSpPr>
            <p:nvPr/>
          </p:nvSpPr>
          <p:spPr bwMode="auto">
            <a:xfrm>
              <a:off x="2160" y="3792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13362" name="Line 50"/>
            <p:cNvSpPr>
              <a:spLocks noChangeShapeType="1"/>
            </p:cNvSpPr>
            <p:nvPr/>
          </p:nvSpPr>
          <p:spPr bwMode="auto">
            <a:xfrm flipV="1">
              <a:off x="1728" y="3456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51"/>
            <p:cNvSpPr>
              <a:spLocks noChangeShapeType="1"/>
            </p:cNvSpPr>
            <p:nvPr/>
          </p:nvSpPr>
          <p:spPr bwMode="auto">
            <a:xfrm flipV="1">
              <a:off x="1728" y="36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52"/>
            <p:cNvSpPr>
              <a:spLocks noChangeShapeType="1"/>
            </p:cNvSpPr>
            <p:nvPr/>
          </p:nvSpPr>
          <p:spPr bwMode="auto">
            <a:xfrm>
              <a:off x="1728" y="3744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53"/>
            <p:cNvSpPr>
              <a:spLocks noChangeShapeType="1"/>
            </p:cNvSpPr>
            <p:nvPr/>
          </p:nvSpPr>
          <p:spPr bwMode="auto">
            <a:xfrm>
              <a:off x="1728" y="3792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67" name="Line 55"/>
          <p:cNvSpPr>
            <a:spLocks noChangeShapeType="1"/>
          </p:cNvSpPr>
          <p:nvPr/>
        </p:nvSpPr>
        <p:spPr bwMode="auto">
          <a:xfrm flipV="1">
            <a:off x="2743200" y="5029200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74" name="Group 62"/>
          <p:cNvGrpSpPr>
            <a:grpSpLocks/>
          </p:cNvGrpSpPr>
          <p:nvPr/>
        </p:nvGrpSpPr>
        <p:grpSpPr bwMode="auto">
          <a:xfrm>
            <a:off x="4572000" y="1676400"/>
            <a:ext cx="3200400" cy="3843338"/>
            <a:chOff x="2880" y="1035"/>
            <a:chExt cx="2016" cy="2421"/>
          </a:xfrm>
        </p:grpSpPr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3168" y="1056"/>
              <a:ext cx="1712" cy="2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</a:rPr>
                <a:t>       r         b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2,4       5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4,6       1,3,5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2,6       5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2,8       1,5,7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2,4,6,8  1,3,7,9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2,8        3,5,9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4,8        5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4,6        5,7,9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6,8        5</a:t>
              </a:r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3120" y="1035"/>
              <a:ext cx="1776" cy="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>
              <a:off x="3408" y="1035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>
              <a:off x="4128" y="1035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19"/>
            <p:cNvSpPr>
              <a:spLocks noChangeShapeType="1"/>
            </p:cNvSpPr>
            <p:nvPr/>
          </p:nvSpPr>
          <p:spPr bwMode="auto">
            <a:xfrm>
              <a:off x="3120" y="1323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Line 57"/>
            <p:cNvSpPr>
              <a:spLocks noChangeShapeType="1"/>
            </p:cNvSpPr>
            <p:nvPr/>
          </p:nvSpPr>
          <p:spPr bwMode="auto">
            <a:xfrm>
              <a:off x="2880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Text Box 58"/>
            <p:cNvSpPr txBox="1">
              <a:spLocks noChangeArrowheads="1"/>
            </p:cNvSpPr>
            <p:nvPr/>
          </p:nvSpPr>
          <p:spPr bwMode="auto">
            <a:xfrm>
              <a:off x="2880" y="3168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*</a:t>
              </a:r>
            </a:p>
          </p:txBody>
        </p:sp>
      </p:grpSp>
      <p:grpSp>
        <p:nvGrpSpPr>
          <p:cNvPr id="13373" name="Group 61"/>
          <p:cNvGrpSpPr>
            <a:grpSpLocks/>
          </p:cNvGrpSpPr>
          <p:nvPr/>
        </p:nvGrpSpPr>
        <p:grpSpPr bwMode="auto">
          <a:xfrm>
            <a:off x="3886200" y="6172200"/>
            <a:ext cx="4756150" cy="457200"/>
            <a:chOff x="2448" y="3888"/>
            <a:chExt cx="2996" cy="288"/>
          </a:xfrm>
        </p:grpSpPr>
        <p:sp>
          <p:nvSpPr>
            <p:cNvPr id="13371" name="Text Box 59"/>
            <p:cNvSpPr txBox="1">
              <a:spLocks noChangeArrowheads="1"/>
            </p:cNvSpPr>
            <p:nvPr/>
          </p:nvSpPr>
          <p:spPr bwMode="auto">
            <a:xfrm>
              <a:off x="2592" y="3888"/>
              <a:ext cx="28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Accept, since final state reached</a:t>
              </a:r>
            </a:p>
          </p:txBody>
        </p:sp>
        <p:sp>
          <p:nvSpPr>
            <p:cNvPr id="13372" name="Line 60"/>
            <p:cNvSpPr>
              <a:spLocks noChangeShapeType="1"/>
            </p:cNvSpPr>
            <p:nvPr/>
          </p:nvSpPr>
          <p:spPr bwMode="auto">
            <a:xfrm flipH="1">
              <a:off x="2448" y="40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0" grpId="0" animBg="1"/>
      <p:bldP spid="1336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9090-6BDE-BA47-A477-F2BD1D9F01AA}" type="slidenum">
              <a:rPr lang="en-US"/>
              <a:pPr/>
              <a:t>69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NFA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finite set of states, typically Q.</a:t>
            </a:r>
          </a:p>
          <a:p>
            <a:r>
              <a:rPr lang="en-US"/>
              <a:t>An input alphabet, typically </a:t>
            </a:r>
            <a:r>
              <a:rPr lang="en-US">
                <a:latin typeface="Lucida Sans Unicode" charset="0"/>
              </a:rPr>
              <a:t>Σ</a:t>
            </a:r>
            <a:r>
              <a:rPr lang="en-US"/>
              <a:t>.</a:t>
            </a:r>
          </a:p>
          <a:p>
            <a:r>
              <a:rPr lang="en-US"/>
              <a:t>A transition function, typically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.</a:t>
            </a:r>
          </a:p>
          <a:p>
            <a:r>
              <a:rPr lang="en-US"/>
              <a:t>A start state in Q, typically q</a:t>
            </a:r>
            <a:r>
              <a:rPr lang="en-US" baseline="-25000"/>
              <a:t>0</a:t>
            </a:r>
            <a:r>
              <a:rPr lang="en-US"/>
              <a:t>.</a:t>
            </a:r>
          </a:p>
          <a:p>
            <a:r>
              <a:rPr lang="en-US"/>
              <a:t>A set of final states F </a:t>
            </a:r>
            <a:r>
              <a:rPr lang="en-US">
                <a:latin typeface="Lucida Sans Unicode" charset="0"/>
              </a:rPr>
              <a:t>⊆</a:t>
            </a:r>
            <a:r>
              <a:rPr lang="en-US"/>
              <a:t> Q.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Acceptance of Inputs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Given a sequence of inputs (</a:t>
            </a:r>
            <a:r>
              <a:rPr lang="en-US" i="1">
                <a:solidFill>
                  <a:srgbClr val="FF0066"/>
                </a:solidFill>
              </a:rPr>
              <a:t>input string</a:t>
            </a:r>
            <a:r>
              <a:rPr lang="en-US"/>
              <a:t> ), start in the start state and follow the transition from each symbol in turn.</a:t>
            </a:r>
          </a:p>
          <a:p>
            <a:r>
              <a:rPr lang="en-US"/>
              <a:t>Input is </a:t>
            </a:r>
            <a:r>
              <a:rPr lang="en-US" i="1">
                <a:solidFill>
                  <a:srgbClr val="FF0066"/>
                </a:solidFill>
              </a:rPr>
              <a:t>accepted </a:t>
            </a:r>
            <a:r>
              <a:rPr lang="en-US"/>
              <a:t> if you wind up in a final (accepting) state after all inputs have been read.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CC6C-0D09-724D-A0C8-0A9AA160A56A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28CD1-2333-E544-8D8D-BF8A06FC6825}" type="slidenum">
              <a:rPr lang="en-US"/>
              <a:pPr/>
              <a:t>70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Function of an NFA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Lucida Sans Unicode" charset="0"/>
              </a:rPr>
              <a:t>δ</a:t>
            </a:r>
            <a:r>
              <a:rPr lang="en-US"/>
              <a:t>(q, a) is a set of states.</a:t>
            </a:r>
          </a:p>
          <a:p>
            <a:r>
              <a:rPr lang="en-US"/>
              <a:t>Extend to strings as follows:</a:t>
            </a:r>
          </a:p>
          <a:p>
            <a:r>
              <a:rPr lang="en-US">
                <a:solidFill>
                  <a:srgbClr val="3366FF"/>
                </a:solidFill>
              </a:rPr>
              <a:t>Basis</a:t>
            </a:r>
            <a:r>
              <a:rPr lang="en-US"/>
              <a:t>: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(q,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) = {q}</a:t>
            </a:r>
          </a:p>
          <a:p>
            <a:r>
              <a:rPr lang="en-US">
                <a:solidFill>
                  <a:srgbClr val="3366FF"/>
                </a:solidFill>
              </a:rPr>
              <a:t>Induction</a:t>
            </a:r>
            <a:r>
              <a:rPr lang="en-US"/>
              <a:t>: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(q, wa) = the union over all states p in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(q, w) of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(p, a)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C0AF-3944-1446-9C0E-4BACD9A5D8AB}" type="slidenum">
              <a:rPr lang="en-US"/>
              <a:pPr/>
              <a:t>71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of an NFA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string w is accepted by an NFA if </a:t>
            </a:r>
            <a:r>
              <a:rPr lang="en-US">
                <a:latin typeface="Lucida Sans Unicode" charset="0"/>
              </a:rPr>
              <a:t>δ</a:t>
            </a:r>
            <a:r>
              <a:rPr lang="en-US"/>
              <a:t>(q</a:t>
            </a:r>
            <a:r>
              <a:rPr lang="en-US" baseline="-25000"/>
              <a:t>0</a:t>
            </a:r>
            <a:r>
              <a:rPr lang="en-US"/>
              <a:t>, w) contains at least one final state.</a:t>
            </a:r>
          </a:p>
          <a:p>
            <a:r>
              <a:rPr lang="en-US"/>
              <a:t>The language of the NFA is the set of strings it accepts.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C567-6113-A64E-8871-F8514B635D30}" type="slidenum">
              <a:rPr lang="en-US"/>
              <a:pPr/>
              <a:t>72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5410200" cy="736600"/>
          </a:xfrm>
        </p:spPr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Language of an NFA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our chessboard NFA we saw that rbb is accepted.</a:t>
            </a:r>
          </a:p>
          <a:p>
            <a:r>
              <a:rPr lang="en-US"/>
              <a:t>If the input consists of only b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s, the set of accessible states alternates between {5} and {1,3,7,9}, so only even-length, nonempty strings of b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are accepted.</a:t>
            </a:r>
          </a:p>
          <a:p>
            <a:r>
              <a:rPr lang="en-US"/>
              <a:t>What about strings with at least one r?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6934200" y="4349756"/>
            <a:ext cx="1524000" cy="1447800"/>
            <a:chOff x="912" y="1344"/>
            <a:chExt cx="1440" cy="1440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912" y="1344"/>
              <a:ext cx="480" cy="48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1392" y="1344"/>
              <a:ext cx="480" cy="48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1392" y="1824"/>
              <a:ext cx="480" cy="48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912" y="2304"/>
              <a:ext cx="480" cy="48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1872" y="2304"/>
              <a:ext cx="480" cy="48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1872" y="1344"/>
              <a:ext cx="480" cy="48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912" y="1824"/>
              <a:ext cx="480" cy="48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1392" y="2304"/>
              <a:ext cx="480" cy="48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1872" y="1824"/>
              <a:ext cx="480" cy="48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93F3-6C40-254A-9F3E-0073ACAF24F6}" type="slidenum">
              <a:rPr lang="en-US"/>
              <a:pPr/>
              <a:t>73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66" y="404813"/>
            <a:ext cx="6481762" cy="576262"/>
          </a:xfrm>
        </p:spPr>
        <p:txBody>
          <a:bodyPr/>
          <a:lstStyle/>
          <a:p>
            <a:r>
              <a:rPr lang="en-US" dirty="0"/>
              <a:t>Equivalence of DFA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s, NFA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/>
              <a:t>A DFA can be turned into an NFA that accepts the same language.</a:t>
            </a:r>
          </a:p>
          <a:p>
            <a:r>
              <a:rPr lang="en-US"/>
              <a:t>If </a:t>
            </a: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D</a:t>
            </a:r>
            <a:r>
              <a:rPr lang="en-US"/>
              <a:t>(q, a) = p, let the NFA have    </a:t>
            </a: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N</a:t>
            </a:r>
            <a:r>
              <a:rPr lang="en-US"/>
              <a:t>(q, a) = {p}.</a:t>
            </a:r>
          </a:p>
          <a:p>
            <a:r>
              <a:rPr lang="en-US"/>
              <a:t>Then the NFA is always in a set containing exactly one state – the state the DFA is in after reading the same input.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F7EA-129C-4C4E-8356-D4CB0BECE8A0}" type="slidenum">
              <a:rPr lang="en-US"/>
              <a:pPr/>
              <a:t>74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Equivalence – (2)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/>
              <a:t>Surprisingly, for any NFA there is a DFA that accepts the same language.</a:t>
            </a:r>
          </a:p>
          <a:p>
            <a:r>
              <a:rPr lang="en-US"/>
              <a:t>Proof is the </a:t>
            </a:r>
            <a:r>
              <a:rPr lang="en-US" i="1">
                <a:solidFill>
                  <a:srgbClr val="FF0066"/>
                </a:solidFill>
              </a:rPr>
              <a:t>subset construction</a:t>
            </a:r>
            <a:r>
              <a:rPr lang="en-US"/>
              <a:t>.</a:t>
            </a:r>
          </a:p>
          <a:p>
            <a:r>
              <a:rPr lang="en-US"/>
              <a:t>The number of states of the DFA can be exponential in the number of states of the NFA.</a:t>
            </a:r>
          </a:p>
          <a:p>
            <a:r>
              <a:rPr lang="en-US"/>
              <a:t>Thus, NFA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accept exactly the regular languages.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3988-3E10-ED48-948E-4510778718FA}" type="slidenum">
              <a:rPr lang="en-US"/>
              <a:pPr/>
              <a:t>75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Subset Construction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r>
              <a:rPr lang="en-US" dirty="0"/>
              <a:t>Given an NFA with states Q, inputs </a:t>
            </a:r>
            <a:r>
              <a:rPr lang="en-US" dirty="0" err="1">
                <a:latin typeface="Lucida Sans Unicode" charset="0"/>
              </a:rPr>
              <a:t>Σ</a:t>
            </a:r>
            <a:r>
              <a:rPr lang="en-US" dirty="0"/>
              <a:t>, transition function </a:t>
            </a:r>
            <a:r>
              <a:rPr lang="en-US" dirty="0" err="1">
                <a:latin typeface="Lucida Sans Unicode" charset="0"/>
              </a:rPr>
              <a:t>δ</a:t>
            </a:r>
            <a:r>
              <a:rPr lang="en-US" baseline="-25000" dirty="0" err="1"/>
              <a:t>N</a:t>
            </a:r>
            <a:r>
              <a:rPr lang="en-US" dirty="0"/>
              <a:t>, state state q</a:t>
            </a:r>
            <a:r>
              <a:rPr lang="en-US" baseline="-25000" dirty="0"/>
              <a:t>0</a:t>
            </a:r>
            <a:r>
              <a:rPr lang="en-US" dirty="0"/>
              <a:t>, and final states F, construct equivalent DFA with:</a:t>
            </a:r>
          </a:p>
          <a:p>
            <a:pPr lvl="1"/>
            <a:r>
              <a:rPr lang="en-US" dirty="0"/>
              <a:t>States 2</a:t>
            </a:r>
            <a:r>
              <a:rPr lang="en-US" baseline="30000" dirty="0"/>
              <a:t>Q</a:t>
            </a:r>
            <a:r>
              <a:rPr lang="en-US" dirty="0"/>
              <a:t> (Set of subsets of Q).</a:t>
            </a:r>
          </a:p>
          <a:p>
            <a:pPr lvl="1"/>
            <a:r>
              <a:rPr lang="en-US" dirty="0"/>
              <a:t>Inputs </a:t>
            </a:r>
            <a:r>
              <a:rPr lang="en-US" dirty="0" err="1">
                <a:latin typeface="Lucida Sans Unicode" charset="0"/>
              </a:rPr>
              <a:t>Σ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Start state {q</a:t>
            </a:r>
            <a:r>
              <a:rPr lang="en-US" baseline="-25000" dirty="0"/>
              <a:t>0</a:t>
            </a:r>
            <a:r>
              <a:rPr lang="en-US" dirty="0"/>
              <a:t>}.</a:t>
            </a:r>
          </a:p>
          <a:p>
            <a:pPr lvl="1"/>
            <a:r>
              <a:rPr lang="en-US" dirty="0"/>
              <a:t>Final states = all those with a member of 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88045-F46E-0B46-9D8A-325DA6304C90}" type="slidenum">
              <a:rPr lang="en-US"/>
              <a:pPr/>
              <a:t>76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9900"/>
                </a:solidFill>
              </a:rPr>
              <a:t>Critical Point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/>
              <a:t>The DFA states have </a:t>
            </a:r>
            <a:r>
              <a:rPr lang="en-US" i="1">
                <a:solidFill>
                  <a:srgbClr val="33CC33"/>
                </a:solidFill>
              </a:rPr>
              <a:t>names</a:t>
            </a:r>
            <a:r>
              <a:rPr lang="en-US"/>
              <a:t>  that are sets of NFA states.</a:t>
            </a:r>
          </a:p>
          <a:p>
            <a:r>
              <a:rPr lang="en-US"/>
              <a:t>But as a DFA state, an expression like {p,q} must be understood to be a single symbol, not as a set.</a:t>
            </a:r>
          </a:p>
          <a:p>
            <a:r>
              <a:rPr lang="en-US">
                <a:solidFill>
                  <a:srgbClr val="993300"/>
                </a:solidFill>
              </a:rPr>
              <a:t>Analogy</a:t>
            </a:r>
            <a:r>
              <a:rPr lang="en-US"/>
              <a:t>: a class of objects whose values are sets of objects of another class.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1991-2AB8-144C-8BF8-BFE43B04EFFE}" type="slidenum">
              <a:rPr lang="en-US"/>
              <a:pPr/>
              <a:t>77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Subset Construction – (2)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transition function </a:t>
            </a: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D</a:t>
            </a:r>
            <a:r>
              <a:rPr lang="en-US"/>
              <a:t> is defined by:</a:t>
            </a:r>
          </a:p>
          <a:p>
            <a:pPr>
              <a:buFont typeface="Monotype Sorts" charset="0"/>
              <a:buNone/>
            </a:pP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D</a:t>
            </a:r>
            <a:r>
              <a:rPr lang="en-US"/>
              <a:t>({q</a:t>
            </a:r>
            <a:r>
              <a:rPr lang="en-US" baseline="-25000"/>
              <a:t>1</a:t>
            </a:r>
            <a:r>
              <a:rPr lang="en-US"/>
              <a:t>,…,q</a:t>
            </a:r>
            <a:r>
              <a:rPr lang="en-US" baseline="-25000"/>
              <a:t>k</a:t>
            </a:r>
            <a:r>
              <a:rPr lang="en-US"/>
              <a:t>}, a) is the union over all i = 1,…,k  of </a:t>
            </a: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N</a:t>
            </a:r>
            <a:r>
              <a:rPr lang="en-US"/>
              <a:t>(q</a:t>
            </a:r>
            <a:r>
              <a:rPr lang="en-US" baseline="-25000"/>
              <a:t>i</a:t>
            </a:r>
            <a:r>
              <a:rPr lang="en-US"/>
              <a:t>, a).</a:t>
            </a:r>
          </a:p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We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ll construct the DFA equivalent of our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chessboard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NFA.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13E8-6FE2-464B-A723-D7A4FBF0F2E9}" type="slidenum">
              <a:rPr lang="en-US"/>
              <a:pPr/>
              <a:t>78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Subset Construction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62000" y="1785938"/>
            <a:ext cx="2717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</a:rPr>
              <a:t>       r         b</a:t>
            </a:r>
          </a:p>
          <a:p>
            <a:pPr>
              <a:buFontTx/>
              <a:buAutoNum type="arabicPlain"/>
            </a:pPr>
            <a:r>
              <a:rPr lang="en-US">
                <a:solidFill>
                  <a:srgbClr val="FF0066"/>
                </a:solidFill>
                <a:latin typeface="Tahoma" charset="0"/>
              </a:rPr>
              <a:t>2,4       5</a:t>
            </a:r>
          </a:p>
          <a:p>
            <a:pPr>
              <a:buFontTx/>
              <a:buAutoNum type="arabicPlain"/>
            </a:pPr>
            <a:r>
              <a:rPr lang="en-US">
                <a:latin typeface="Tahoma" charset="0"/>
              </a:rPr>
              <a:t>4,6       1,3,5</a:t>
            </a:r>
          </a:p>
          <a:p>
            <a:pPr>
              <a:buFontTx/>
              <a:buAutoNum type="arabicPlain"/>
            </a:pPr>
            <a:r>
              <a:rPr lang="en-US">
                <a:latin typeface="Tahoma" charset="0"/>
              </a:rPr>
              <a:t>2,6       5</a:t>
            </a:r>
          </a:p>
          <a:p>
            <a:pPr>
              <a:buFontTx/>
              <a:buAutoNum type="arabicPlain"/>
            </a:pPr>
            <a:r>
              <a:rPr lang="en-US">
                <a:latin typeface="Tahoma" charset="0"/>
              </a:rPr>
              <a:t>2,8       1,5,7</a:t>
            </a:r>
          </a:p>
          <a:p>
            <a:pPr>
              <a:buFontTx/>
              <a:buAutoNum type="arabicPlain"/>
            </a:pPr>
            <a:r>
              <a:rPr lang="en-US">
                <a:latin typeface="Tahoma" charset="0"/>
              </a:rPr>
              <a:t>2,4,6,8  1,3,7,9</a:t>
            </a:r>
          </a:p>
          <a:p>
            <a:pPr>
              <a:buFontTx/>
              <a:buAutoNum type="arabicPlain"/>
            </a:pPr>
            <a:r>
              <a:rPr lang="en-US">
                <a:latin typeface="Tahoma" charset="0"/>
              </a:rPr>
              <a:t>2,8        3,5,9</a:t>
            </a:r>
          </a:p>
          <a:p>
            <a:pPr>
              <a:buFontTx/>
              <a:buAutoNum type="arabicPlain"/>
            </a:pPr>
            <a:r>
              <a:rPr lang="en-US">
                <a:latin typeface="Tahoma" charset="0"/>
              </a:rPr>
              <a:t>4,8        5</a:t>
            </a:r>
          </a:p>
          <a:p>
            <a:pPr>
              <a:buFontTx/>
              <a:buAutoNum type="arabicPlain"/>
            </a:pPr>
            <a:r>
              <a:rPr lang="en-US">
                <a:latin typeface="Tahoma" charset="0"/>
              </a:rPr>
              <a:t>4,6        5,7,9</a:t>
            </a:r>
          </a:p>
          <a:p>
            <a:pPr>
              <a:buFontTx/>
              <a:buAutoNum type="arabicPlain"/>
            </a:pPr>
            <a:r>
              <a:rPr lang="en-US">
                <a:latin typeface="Tahoma" charset="0"/>
              </a:rPr>
              <a:t>6,8        5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85800" y="1752600"/>
            <a:ext cx="2819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1143000" y="1752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286000" y="1752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685800" y="2209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304800" y="23955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04800" y="5138738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208160" y="1752600"/>
            <a:ext cx="155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r	   b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4419600" y="22098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5486400" y="1905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6858000" y="1905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4419600" y="2209800"/>
            <a:ext cx="64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{1}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897024" y="2209800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{2,4}       {5}</a:t>
            </a:r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40386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4267200" y="2590800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{2,4}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4419600" y="2971800"/>
            <a:ext cx="64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{5}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4022725" y="5062538"/>
            <a:ext cx="48752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00"/>
                </a:solidFill>
              </a:rPr>
              <a:t>Alert</a:t>
            </a:r>
            <a:r>
              <a:rPr lang="en-US"/>
              <a:t>: What we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re doing here is</a:t>
            </a:r>
          </a:p>
          <a:p>
            <a:r>
              <a:rPr lang="en-US"/>
              <a:t>the </a:t>
            </a:r>
            <a:r>
              <a:rPr lang="en-US" i="1">
                <a:solidFill>
                  <a:srgbClr val="FF0066"/>
                </a:solidFill>
              </a:rPr>
              <a:t>lazy</a:t>
            </a:r>
            <a:r>
              <a:rPr lang="en-US"/>
              <a:t>  form of DFA construction,</a:t>
            </a:r>
          </a:p>
          <a:p>
            <a:r>
              <a:rPr lang="en-US"/>
              <a:t>where we only construct a state</a:t>
            </a:r>
          </a:p>
          <a:p>
            <a:r>
              <a:rPr lang="en-US"/>
              <a:t>if we are forced to.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AEA1-B1E7-554C-8B8F-08BF4649AFAA}" type="slidenum">
              <a:rPr lang="en-US"/>
              <a:pPr/>
              <a:t>79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Subset Construction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304800" y="1752600"/>
            <a:ext cx="3200400" cy="3843338"/>
            <a:chOff x="2880" y="1035"/>
            <a:chExt cx="2016" cy="2421"/>
          </a:xfrm>
        </p:grpSpPr>
        <p:sp>
          <p:nvSpPr>
            <p:cNvPr id="37892" name="Text Box 4"/>
            <p:cNvSpPr txBox="1">
              <a:spLocks noChangeArrowheads="1"/>
            </p:cNvSpPr>
            <p:nvPr/>
          </p:nvSpPr>
          <p:spPr bwMode="auto">
            <a:xfrm>
              <a:off x="3168" y="1056"/>
              <a:ext cx="1712" cy="2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</a:rPr>
                <a:t>       r         b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2,4       5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4,6       1,3,5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2,6       5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2,8       1,5,7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2,4,6,8  1,3,7,9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2,8        3,5,9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4,8        5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4,6        5,7,9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6,8        5</a:t>
              </a:r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3120" y="1035"/>
              <a:ext cx="1776" cy="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3408" y="1035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4128" y="1035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>
              <a:off x="3120" y="1323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>
              <a:off x="2880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2880" y="3168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*</a:t>
              </a:r>
            </a:p>
          </p:txBody>
        </p:sp>
      </p:grp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254042" y="1752600"/>
            <a:ext cx="155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	   b</a:t>
            </a:r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4419600" y="22098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5486400" y="1905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6858000" y="1905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4419600" y="2209800"/>
            <a:ext cx="64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{1}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4038600" y="335280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4419600" y="2971800"/>
            <a:ext cx="64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{5}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4267200" y="2590800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{2,4}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5796842" y="25908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  {1,3,5,7}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4038600" y="373380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{1,3,5,7}</a:t>
            </a: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6101642" y="2209800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{2,4}       {5}</a:t>
            </a:r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40386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Processing a String</a:t>
            </a:r>
          </a:p>
        </p:txBody>
      </p:sp>
      <p:sp>
        <p:nvSpPr>
          <p:cNvPr id="1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1F35-585D-2B47-9CFA-5BE47A3F7D32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01625" y="2133600"/>
            <a:ext cx="8842375" cy="4724400"/>
            <a:chOff x="0" y="150"/>
            <a:chExt cx="5570" cy="3744"/>
          </a:xfrm>
        </p:grpSpPr>
        <p:sp>
          <p:nvSpPr>
            <p:cNvPr id="17412" name="Oval 4"/>
            <p:cNvSpPr>
              <a:spLocks noChangeArrowheads="1"/>
            </p:cNvSpPr>
            <p:nvPr/>
          </p:nvSpPr>
          <p:spPr bwMode="auto">
            <a:xfrm>
              <a:off x="288" y="1878"/>
              <a:ext cx="38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Love</a:t>
              </a:r>
            </a:p>
          </p:txBody>
        </p:sp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0" y="1398"/>
              <a:ext cx="420" cy="528"/>
              <a:chOff x="0" y="1392"/>
              <a:chExt cx="420" cy="528"/>
            </a:xfrm>
          </p:grpSpPr>
          <p:sp>
            <p:nvSpPr>
              <p:cNvPr id="17414" name="Text Box 6"/>
              <p:cNvSpPr txBox="1">
                <a:spLocks noChangeArrowheads="1"/>
              </p:cNvSpPr>
              <p:nvPr/>
            </p:nvSpPr>
            <p:spPr bwMode="auto">
              <a:xfrm>
                <a:off x="0" y="1392"/>
                <a:ext cx="42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Start</a:t>
                </a:r>
              </a:p>
            </p:txBody>
          </p:sp>
          <p:sp>
            <p:nvSpPr>
              <p:cNvPr id="17415" name="Line 7"/>
              <p:cNvSpPr>
                <a:spLocks noChangeShapeType="1"/>
              </p:cNvSpPr>
              <p:nvPr/>
            </p:nvSpPr>
            <p:spPr bwMode="auto">
              <a:xfrm>
                <a:off x="202" y="1680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7416" name="Group 8"/>
            <p:cNvGrpSpPr>
              <a:grpSpLocks/>
            </p:cNvGrpSpPr>
            <p:nvPr/>
          </p:nvGrpSpPr>
          <p:grpSpPr bwMode="auto">
            <a:xfrm>
              <a:off x="528" y="1398"/>
              <a:ext cx="864" cy="1248"/>
              <a:chOff x="528" y="1392"/>
              <a:chExt cx="864" cy="1248"/>
            </a:xfrm>
          </p:grpSpPr>
          <p:sp>
            <p:nvSpPr>
              <p:cNvPr id="17417" name="Oval 9"/>
              <p:cNvSpPr>
                <a:spLocks noChangeArrowheads="1"/>
              </p:cNvSpPr>
              <p:nvPr/>
            </p:nvSpPr>
            <p:spPr bwMode="auto">
              <a:xfrm>
                <a:off x="720" y="2352"/>
                <a:ext cx="672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Love-15</a:t>
                </a:r>
              </a:p>
            </p:txBody>
          </p:sp>
          <p:sp>
            <p:nvSpPr>
              <p:cNvPr id="17418" name="Oval 1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15-Love</a:t>
                </a:r>
              </a:p>
            </p:txBody>
          </p:sp>
          <p:sp>
            <p:nvSpPr>
              <p:cNvPr id="17419" name="Line 11"/>
              <p:cNvSpPr>
                <a:spLocks noChangeShapeType="1"/>
              </p:cNvSpPr>
              <p:nvPr/>
            </p:nvSpPr>
            <p:spPr bwMode="auto">
              <a:xfrm flipV="1">
                <a:off x="576" y="1632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20" name="Line 12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21" name="Text Box 13"/>
              <p:cNvSpPr txBox="1">
                <a:spLocks noChangeArrowheads="1"/>
              </p:cNvSpPr>
              <p:nvPr/>
            </p:nvSpPr>
            <p:spPr bwMode="auto">
              <a:xfrm>
                <a:off x="528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422" name="Text Box 14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7423" name="Group 15"/>
            <p:cNvGrpSpPr>
              <a:grpSpLocks/>
            </p:cNvGrpSpPr>
            <p:nvPr/>
          </p:nvGrpSpPr>
          <p:grpSpPr bwMode="auto">
            <a:xfrm>
              <a:off x="1344" y="966"/>
              <a:ext cx="1008" cy="2016"/>
              <a:chOff x="1344" y="960"/>
              <a:chExt cx="1008" cy="2016"/>
            </a:xfrm>
          </p:grpSpPr>
          <p:sp>
            <p:nvSpPr>
              <p:cNvPr id="17424" name="Oval 16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Love-30</a:t>
                </a:r>
              </a:p>
            </p:txBody>
          </p:sp>
          <p:sp>
            <p:nvSpPr>
              <p:cNvPr id="17425" name="Oval 17"/>
              <p:cNvSpPr>
                <a:spLocks noChangeArrowheads="1"/>
              </p:cNvSpPr>
              <p:nvPr/>
            </p:nvSpPr>
            <p:spPr bwMode="auto">
              <a:xfrm>
                <a:off x="1776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15-all</a:t>
                </a:r>
              </a:p>
            </p:txBody>
          </p:sp>
          <p:sp>
            <p:nvSpPr>
              <p:cNvPr id="17426" name="Oval 18"/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30-Love</a:t>
                </a:r>
              </a:p>
            </p:txBody>
          </p:sp>
          <p:sp>
            <p:nvSpPr>
              <p:cNvPr id="17427" name="Line 19"/>
              <p:cNvSpPr>
                <a:spLocks noChangeShapeType="1"/>
              </p:cNvSpPr>
              <p:nvPr/>
            </p:nvSpPr>
            <p:spPr bwMode="auto">
              <a:xfrm flipV="1">
                <a:off x="1344" y="120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28" name="Line 20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52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29" name="Line 21"/>
              <p:cNvSpPr>
                <a:spLocks noChangeShapeType="1"/>
              </p:cNvSpPr>
              <p:nvPr/>
            </p:nvSpPr>
            <p:spPr bwMode="auto">
              <a:xfrm flipV="1">
                <a:off x="1344" y="2112"/>
                <a:ext cx="52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30" name="Line 22"/>
              <p:cNvSpPr>
                <a:spLocks noChangeShapeType="1"/>
              </p:cNvSpPr>
              <p:nvPr/>
            </p:nvSpPr>
            <p:spPr bwMode="auto">
              <a:xfrm>
                <a:off x="1344" y="2592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31" name="Text Box 23"/>
              <p:cNvSpPr txBox="1">
                <a:spLocks noChangeArrowheads="1"/>
              </p:cNvSpPr>
              <p:nvPr/>
            </p:nvSpPr>
            <p:spPr bwMode="auto">
              <a:xfrm>
                <a:off x="148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432" name="Text Box 24"/>
              <p:cNvSpPr txBox="1">
                <a:spLocks noChangeArrowheads="1"/>
              </p:cNvSpPr>
              <p:nvPr/>
            </p:nvSpPr>
            <p:spPr bwMode="auto">
              <a:xfrm>
                <a:off x="1392" y="1153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433" name="Text Box 25"/>
              <p:cNvSpPr txBox="1">
                <a:spLocks noChangeArrowheads="1"/>
              </p:cNvSpPr>
              <p:nvPr/>
            </p:nvSpPr>
            <p:spPr bwMode="auto">
              <a:xfrm>
                <a:off x="148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7434" name="Text Box 26"/>
              <p:cNvSpPr txBox="1">
                <a:spLocks noChangeArrowheads="1"/>
              </p:cNvSpPr>
              <p:nvPr/>
            </p:nvSpPr>
            <p:spPr bwMode="auto">
              <a:xfrm>
                <a:off x="1392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7435" name="Group 27"/>
            <p:cNvGrpSpPr>
              <a:grpSpLocks/>
            </p:cNvGrpSpPr>
            <p:nvPr/>
          </p:nvGrpSpPr>
          <p:grpSpPr bwMode="auto">
            <a:xfrm>
              <a:off x="2208" y="582"/>
              <a:ext cx="1008" cy="2784"/>
              <a:chOff x="2208" y="576"/>
              <a:chExt cx="1008" cy="2784"/>
            </a:xfrm>
          </p:grpSpPr>
          <p:sp>
            <p:nvSpPr>
              <p:cNvPr id="17436" name="Oval 28"/>
              <p:cNvSpPr>
                <a:spLocks noChangeArrowheads="1"/>
              </p:cNvSpPr>
              <p:nvPr/>
            </p:nvSpPr>
            <p:spPr bwMode="auto">
              <a:xfrm>
                <a:off x="2592" y="307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Love-40</a:t>
                </a:r>
              </a:p>
            </p:txBody>
          </p:sp>
          <p:sp>
            <p:nvSpPr>
              <p:cNvPr id="17437" name="Oval 29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15-30</a:t>
                </a:r>
              </a:p>
            </p:txBody>
          </p:sp>
          <p:sp>
            <p:nvSpPr>
              <p:cNvPr id="17438" name="Oval 30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30-15</a:t>
                </a:r>
              </a:p>
            </p:txBody>
          </p:sp>
          <p:sp>
            <p:nvSpPr>
              <p:cNvPr id="17439" name="Oval 31"/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576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40-Love</a:t>
                </a:r>
              </a:p>
            </p:txBody>
          </p:sp>
          <p:sp>
            <p:nvSpPr>
              <p:cNvPr id="17440" name="Line 32"/>
              <p:cNvSpPr>
                <a:spLocks noChangeShapeType="1"/>
              </p:cNvSpPr>
              <p:nvPr/>
            </p:nvSpPr>
            <p:spPr bwMode="auto">
              <a:xfrm flipV="1">
                <a:off x="2256" y="816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41" name="Line 33"/>
              <p:cNvSpPr>
                <a:spLocks noChangeShapeType="1"/>
              </p:cNvSpPr>
              <p:nvPr/>
            </p:nvSpPr>
            <p:spPr bwMode="auto">
              <a:xfrm>
                <a:off x="2256" y="120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/>
            </p:nvSpPr>
            <p:spPr bwMode="auto">
              <a:xfrm flipV="1">
                <a:off x="2208" y="1680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43" name="Line 35"/>
              <p:cNvSpPr>
                <a:spLocks noChangeShapeType="1"/>
              </p:cNvSpPr>
              <p:nvPr/>
            </p:nvSpPr>
            <p:spPr bwMode="auto">
              <a:xfrm>
                <a:off x="2208" y="2112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44" name="Line 36"/>
              <p:cNvSpPr>
                <a:spLocks noChangeShapeType="1"/>
              </p:cNvSpPr>
              <p:nvPr/>
            </p:nvSpPr>
            <p:spPr bwMode="auto">
              <a:xfrm flipV="1">
                <a:off x="2304" y="254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45" name="Line 37"/>
              <p:cNvSpPr>
                <a:spLocks noChangeShapeType="1"/>
              </p:cNvSpPr>
              <p:nvPr/>
            </p:nvSpPr>
            <p:spPr bwMode="auto">
              <a:xfrm>
                <a:off x="2304" y="2928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46" name="Text Box 38"/>
              <p:cNvSpPr txBox="1">
                <a:spLocks noChangeArrowheads="1"/>
              </p:cNvSpPr>
              <p:nvPr/>
            </p:nvSpPr>
            <p:spPr bwMode="auto">
              <a:xfrm>
                <a:off x="2304" y="2495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447" name="Text Box 39"/>
              <p:cNvSpPr txBox="1">
                <a:spLocks noChangeArrowheads="1"/>
              </p:cNvSpPr>
              <p:nvPr/>
            </p:nvSpPr>
            <p:spPr bwMode="auto">
              <a:xfrm>
                <a:off x="2304" y="163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448" name="Text Box 40"/>
              <p:cNvSpPr txBox="1">
                <a:spLocks noChangeArrowheads="1"/>
              </p:cNvSpPr>
              <p:nvPr/>
            </p:nvSpPr>
            <p:spPr bwMode="auto">
              <a:xfrm>
                <a:off x="2304" y="719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449" name="Text Box 41"/>
              <p:cNvSpPr txBox="1">
                <a:spLocks noChangeArrowheads="1"/>
              </p:cNvSpPr>
              <p:nvPr/>
            </p:nvSpPr>
            <p:spPr bwMode="auto">
              <a:xfrm>
                <a:off x="2304" y="29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7450" name="Text Box 42"/>
              <p:cNvSpPr txBox="1">
                <a:spLocks noChangeArrowheads="1"/>
              </p:cNvSpPr>
              <p:nvPr/>
            </p:nvSpPr>
            <p:spPr bwMode="auto">
              <a:xfrm>
                <a:off x="2304" y="2159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7451" name="Text Box 43"/>
              <p:cNvSpPr txBox="1">
                <a:spLocks noChangeArrowheads="1"/>
              </p:cNvSpPr>
              <p:nvPr/>
            </p:nvSpPr>
            <p:spPr bwMode="auto">
              <a:xfrm>
                <a:off x="2304" y="1295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7452" name="Group 44"/>
            <p:cNvGrpSpPr>
              <a:grpSpLocks/>
            </p:cNvGrpSpPr>
            <p:nvPr/>
          </p:nvGrpSpPr>
          <p:grpSpPr bwMode="auto">
            <a:xfrm>
              <a:off x="3120" y="150"/>
              <a:ext cx="1056" cy="3744"/>
              <a:chOff x="3120" y="144"/>
              <a:chExt cx="1056" cy="3744"/>
            </a:xfrm>
          </p:grpSpPr>
          <p:grpSp>
            <p:nvGrpSpPr>
              <p:cNvPr id="17453" name="Group 45"/>
              <p:cNvGrpSpPr>
                <a:grpSpLocks/>
              </p:cNvGrpSpPr>
              <p:nvPr/>
            </p:nvGrpSpPr>
            <p:grpSpPr bwMode="auto">
              <a:xfrm>
                <a:off x="3504" y="144"/>
                <a:ext cx="672" cy="480"/>
                <a:chOff x="4128" y="864"/>
                <a:chExt cx="672" cy="480"/>
              </a:xfrm>
            </p:grpSpPr>
            <p:sp>
              <p:nvSpPr>
                <p:cNvPr id="17454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912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Server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17455" name="Oval 47"/>
                <p:cNvSpPr>
                  <a:spLocks noChangeArrowheads="1"/>
                </p:cNvSpPr>
                <p:nvPr/>
              </p:nvSpPr>
              <p:spPr bwMode="auto">
                <a:xfrm>
                  <a:off x="4128" y="864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7456" name="Group 48"/>
              <p:cNvGrpSpPr>
                <a:grpSpLocks/>
              </p:cNvGrpSpPr>
              <p:nvPr/>
            </p:nvGrpSpPr>
            <p:grpSpPr bwMode="auto">
              <a:xfrm>
                <a:off x="3504" y="3408"/>
                <a:ext cx="672" cy="480"/>
                <a:chOff x="4032" y="2400"/>
                <a:chExt cx="672" cy="480"/>
              </a:xfrm>
            </p:grpSpPr>
            <p:sp>
              <p:nvSpPr>
                <p:cNvPr id="17457" name="Oval 49"/>
                <p:cNvSpPr>
                  <a:spLocks noChangeArrowheads="1"/>
                </p:cNvSpPr>
                <p:nvPr/>
              </p:nvSpPr>
              <p:spPr bwMode="auto">
                <a:xfrm>
                  <a:off x="4080" y="2448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Opp</a:t>
                  </a:r>
                  <a:r>
                    <a:rPr lang="ja-JP" alt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’</a:t>
                  </a: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nt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17458" name="Oval 50"/>
                <p:cNvSpPr>
                  <a:spLocks noChangeArrowheads="1"/>
                </p:cNvSpPr>
                <p:nvPr/>
              </p:nvSpPr>
              <p:spPr bwMode="auto">
                <a:xfrm>
                  <a:off x="4032" y="2400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7459" name="Line 51"/>
              <p:cNvSpPr>
                <a:spLocks noChangeShapeType="1"/>
              </p:cNvSpPr>
              <p:nvPr/>
            </p:nvSpPr>
            <p:spPr bwMode="auto">
              <a:xfrm>
                <a:off x="3168" y="33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60" name="Line 52"/>
              <p:cNvSpPr>
                <a:spLocks noChangeShapeType="1"/>
              </p:cNvSpPr>
              <p:nvPr/>
            </p:nvSpPr>
            <p:spPr bwMode="auto">
              <a:xfrm flipV="1">
                <a:off x="3120" y="480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61" name="Text Box 53"/>
              <p:cNvSpPr txBox="1">
                <a:spLocks noChangeArrowheads="1"/>
              </p:cNvSpPr>
              <p:nvPr/>
            </p:nvSpPr>
            <p:spPr bwMode="auto">
              <a:xfrm>
                <a:off x="3168" y="3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462" name="Text Box 54"/>
              <p:cNvSpPr txBox="1">
                <a:spLocks noChangeArrowheads="1"/>
              </p:cNvSpPr>
              <p:nvPr/>
            </p:nvSpPr>
            <p:spPr bwMode="auto">
              <a:xfrm>
                <a:off x="3216" y="3360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7463" name="Group 55"/>
            <p:cNvGrpSpPr>
              <a:grpSpLocks/>
            </p:cNvGrpSpPr>
            <p:nvPr/>
          </p:nvGrpSpPr>
          <p:grpSpPr bwMode="auto">
            <a:xfrm>
              <a:off x="3072" y="822"/>
              <a:ext cx="912" cy="2355"/>
              <a:chOff x="3072" y="816"/>
              <a:chExt cx="912" cy="2355"/>
            </a:xfrm>
          </p:grpSpPr>
          <p:sp>
            <p:nvSpPr>
              <p:cNvPr id="17464" name="Oval 56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40-15</a:t>
                </a:r>
              </a:p>
            </p:txBody>
          </p:sp>
          <p:sp>
            <p:nvSpPr>
              <p:cNvPr id="17465" name="Oval 57"/>
              <p:cNvSpPr>
                <a:spLocks noChangeArrowheads="1"/>
              </p:cNvSpPr>
              <p:nvPr/>
            </p:nvSpPr>
            <p:spPr bwMode="auto">
              <a:xfrm>
                <a:off x="3504" y="268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15-40</a:t>
                </a:r>
              </a:p>
            </p:txBody>
          </p:sp>
          <p:sp>
            <p:nvSpPr>
              <p:cNvPr id="17466" name="Oval 58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30-all</a:t>
                </a:r>
              </a:p>
            </p:txBody>
          </p:sp>
          <p:sp>
            <p:nvSpPr>
              <p:cNvPr id="17467" name="Line 59"/>
              <p:cNvSpPr>
                <a:spLocks noChangeShapeType="1"/>
              </p:cNvSpPr>
              <p:nvPr/>
            </p:nvSpPr>
            <p:spPr bwMode="auto">
              <a:xfrm>
                <a:off x="3120" y="81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68" name="Line 60"/>
              <p:cNvSpPr>
                <a:spLocks noChangeShapeType="1"/>
              </p:cNvSpPr>
              <p:nvPr/>
            </p:nvSpPr>
            <p:spPr bwMode="auto">
              <a:xfrm flipV="1">
                <a:off x="3072" y="1344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69" name="Line 61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70" name="Line 62"/>
              <p:cNvSpPr>
                <a:spLocks noChangeShapeType="1"/>
              </p:cNvSpPr>
              <p:nvPr/>
            </p:nvSpPr>
            <p:spPr bwMode="auto">
              <a:xfrm flipV="1">
                <a:off x="3072" y="2112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71" name="Line 63"/>
              <p:cNvSpPr>
                <a:spLocks noChangeShapeType="1"/>
              </p:cNvSpPr>
              <p:nvPr/>
            </p:nvSpPr>
            <p:spPr bwMode="auto">
              <a:xfrm>
                <a:off x="3072" y="2544"/>
                <a:ext cx="52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72" name="Line 64"/>
              <p:cNvSpPr>
                <a:spLocks noChangeShapeType="1"/>
              </p:cNvSpPr>
              <p:nvPr/>
            </p:nvSpPr>
            <p:spPr bwMode="auto">
              <a:xfrm flipV="1">
                <a:off x="3168" y="2928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73" name="Text Box 65"/>
              <p:cNvSpPr txBox="1">
                <a:spLocks noChangeArrowheads="1"/>
              </p:cNvSpPr>
              <p:nvPr/>
            </p:nvSpPr>
            <p:spPr bwMode="auto">
              <a:xfrm>
                <a:off x="3216" y="2880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474" name="Text Box 66"/>
              <p:cNvSpPr txBox="1">
                <a:spLocks noChangeArrowheads="1"/>
              </p:cNvSpPr>
              <p:nvPr/>
            </p:nvSpPr>
            <p:spPr bwMode="auto">
              <a:xfrm>
                <a:off x="316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475" name="Text Box 67"/>
              <p:cNvSpPr txBox="1">
                <a:spLocks noChangeArrowheads="1"/>
              </p:cNvSpPr>
              <p:nvPr/>
            </p:nvSpPr>
            <p:spPr bwMode="auto">
              <a:xfrm>
                <a:off x="3168" y="1247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476" name="Text Box 68"/>
              <p:cNvSpPr txBox="1">
                <a:spLocks noChangeArrowheads="1"/>
              </p:cNvSpPr>
              <p:nvPr/>
            </p:nvSpPr>
            <p:spPr bwMode="auto">
              <a:xfrm>
                <a:off x="3216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7477" name="Text Box 69"/>
              <p:cNvSpPr txBox="1">
                <a:spLocks noChangeArrowheads="1"/>
              </p:cNvSpPr>
              <p:nvPr/>
            </p:nvSpPr>
            <p:spPr bwMode="auto">
              <a:xfrm>
                <a:off x="316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7478" name="Text Box 70"/>
              <p:cNvSpPr txBox="1">
                <a:spLocks noChangeArrowheads="1"/>
              </p:cNvSpPr>
              <p:nvPr/>
            </p:nvSpPr>
            <p:spPr bwMode="auto">
              <a:xfrm>
                <a:off x="3168" y="911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7479" name="Group 71"/>
            <p:cNvGrpSpPr>
              <a:grpSpLocks/>
            </p:cNvGrpSpPr>
            <p:nvPr/>
          </p:nvGrpSpPr>
          <p:grpSpPr bwMode="auto">
            <a:xfrm>
              <a:off x="3600" y="630"/>
              <a:ext cx="1152" cy="2784"/>
              <a:chOff x="3600" y="624"/>
              <a:chExt cx="1152" cy="2784"/>
            </a:xfrm>
          </p:grpSpPr>
          <p:sp>
            <p:nvSpPr>
              <p:cNvPr id="17480" name="Oval 7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30-40</a:t>
                </a:r>
              </a:p>
            </p:txBody>
          </p:sp>
          <p:sp>
            <p:nvSpPr>
              <p:cNvPr id="17481" name="Oval 73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40-30</a:t>
                </a:r>
              </a:p>
            </p:txBody>
          </p:sp>
          <p:sp>
            <p:nvSpPr>
              <p:cNvPr id="17482" name="Line 74"/>
              <p:cNvSpPr>
                <a:spLocks noChangeShapeType="1"/>
              </p:cNvSpPr>
              <p:nvPr/>
            </p:nvSpPr>
            <p:spPr bwMode="auto">
              <a:xfrm flipV="1">
                <a:off x="3744" y="624"/>
                <a:ext cx="9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83" name="Line 7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84" name="Line 76"/>
              <p:cNvSpPr>
                <a:spLocks noChangeShapeType="1"/>
              </p:cNvSpPr>
              <p:nvPr/>
            </p:nvSpPr>
            <p:spPr bwMode="auto">
              <a:xfrm>
                <a:off x="3936" y="134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85" name="Line 77"/>
              <p:cNvSpPr>
                <a:spLocks noChangeShapeType="1"/>
              </p:cNvSpPr>
              <p:nvPr/>
            </p:nvSpPr>
            <p:spPr bwMode="auto">
              <a:xfrm flipV="1">
                <a:off x="3936" y="168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86" name="Line 78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87" name="Line 79"/>
              <p:cNvSpPr>
                <a:spLocks noChangeShapeType="1"/>
              </p:cNvSpPr>
              <p:nvPr/>
            </p:nvSpPr>
            <p:spPr bwMode="auto">
              <a:xfrm flipV="1">
                <a:off x="3936" y="2496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88" name="Text Box 80"/>
              <p:cNvSpPr txBox="1">
                <a:spLocks noChangeArrowheads="1"/>
              </p:cNvSpPr>
              <p:nvPr/>
            </p:nvSpPr>
            <p:spPr bwMode="auto">
              <a:xfrm>
                <a:off x="4032" y="2400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489" name="Text Box 81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490" name="Text Box 82"/>
              <p:cNvSpPr txBox="1">
                <a:spLocks noChangeArrowheads="1"/>
              </p:cNvSpPr>
              <p:nvPr/>
            </p:nvSpPr>
            <p:spPr bwMode="auto">
              <a:xfrm>
                <a:off x="3600" y="768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491" name="Text Box 83"/>
              <p:cNvSpPr txBox="1">
                <a:spLocks noChangeArrowheads="1"/>
              </p:cNvSpPr>
              <p:nvPr/>
            </p:nvSpPr>
            <p:spPr bwMode="auto">
              <a:xfrm>
                <a:off x="3600" y="3072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7492" name="Text Box 84"/>
              <p:cNvSpPr txBox="1">
                <a:spLocks noChangeArrowheads="1"/>
              </p:cNvSpPr>
              <p:nvPr/>
            </p:nvSpPr>
            <p:spPr bwMode="auto">
              <a:xfrm>
                <a:off x="4032" y="196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7493" name="Text Box 85"/>
              <p:cNvSpPr txBox="1">
                <a:spLocks noChangeArrowheads="1"/>
              </p:cNvSpPr>
              <p:nvPr/>
            </p:nvSpPr>
            <p:spPr bwMode="auto">
              <a:xfrm>
                <a:off x="4032" y="1153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7494" name="Group 86"/>
            <p:cNvGrpSpPr>
              <a:grpSpLocks/>
            </p:cNvGrpSpPr>
            <p:nvPr/>
          </p:nvGrpSpPr>
          <p:grpSpPr bwMode="auto">
            <a:xfrm>
              <a:off x="4032" y="582"/>
              <a:ext cx="1440" cy="2880"/>
              <a:chOff x="4032" y="576"/>
              <a:chExt cx="1440" cy="2880"/>
            </a:xfrm>
          </p:grpSpPr>
          <p:sp>
            <p:nvSpPr>
              <p:cNvPr id="17495" name="Oval 87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deuce</a:t>
                </a:r>
              </a:p>
            </p:txBody>
          </p:sp>
          <p:sp>
            <p:nvSpPr>
              <p:cNvPr id="17496" name="Line 88"/>
              <p:cNvSpPr>
                <a:spLocks noChangeShapeType="1"/>
              </p:cNvSpPr>
              <p:nvPr/>
            </p:nvSpPr>
            <p:spPr bwMode="auto">
              <a:xfrm flipH="1" flipV="1">
                <a:off x="4032" y="576"/>
                <a:ext cx="48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97" name="Line 89"/>
              <p:cNvSpPr>
                <a:spLocks noChangeShapeType="1"/>
              </p:cNvSpPr>
              <p:nvPr/>
            </p:nvSpPr>
            <p:spPr bwMode="auto">
              <a:xfrm>
                <a:off x="4704" y="1680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98" name="Line 90"/>
              <p:cNvSpPr>
                <a:spLocks noChangeShapeType="1"/>
              </p:cNvSpPr>
              <p:nvPr/>
            </p:nvSpPr>
            <p:spPr bwMode="auto">
              <a:xfrm flipV="1">
                <a:off x="4704" y="21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499" name="Line 91"/>
              <p:cNvSpPr>
                <a:spLocks noChangeShapeType="1"/>
              </p:cNvSpPr>
              <p:nvPr/>
            </p:nvSpPr>
            <p:spPr bwMode="auto">
              <a:xfrm flipH="1">
                <a:off x="4032" y="2544"/>
                <a:ext cx="48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500" name="Text Box 92"/>
              <p:cNvSpPr txBox="1">
                <a:spLocks noChangeArrowheads="1"/>
              </p:cNvSpPr>
              <p:nvPr/>
            </p:nvSpPr>
            <p:spPr bwMode="auto">
              <a:xfrm>
                <a:off x="4752" y="2016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501" name="Text Box 93"/>
              <p:cNvSpPr txBox="1">
                <a:spLocks noChangeArrowheads="1"/>
              </p:cNvSpPr>
              <p:nvPr/>
            </p:nvSpPr>
            <p:spPr bwMode="auto">
              <a:xfrm>
                <a:off x="4128" y="91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502" name="Text Box 94"/>
              <p:cNvSpPr txBox="1">
                <a:spLocks noChangeArrowheads="1"/>
              </p:cNvSpPr>
              <p:nvPr/>
            </p:nvSpPr>
            <p:spPr bwMode="auto">
              <a:xfrm>
                <a:off x="4752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7503" name="Text Box 95"/>
              <p:cNvSpPr txBox="1">
                <a:spLocks noChangeArrowheads="1"/>
              </p:cNvSpPr>
              <p:nvPr/>
            </p:nvSpPr>
            <p:spPr bwMode="auto">
              <a:xfrm>
                <a:off x="4128" y="283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7504" name="Group 96"/>
            <p:cNvGrpSpPr>
              <a:grpSpLocks/>
            </p:cNvGrpSpPr>
            <p:nvPr/>
          </p:nvGrpSpPr>
          <p:grpSpPr bwMode="auto">
            <a:xfrm>
              <a:off x="4752" y="774"/>
              <a:ext cx="480" cy="2496"/>
              <a:chOff x="4752" y="768"/>
              <a:chExt cx="480" cy="2496"/>
            </a:xfrm>
          </p:grpSpPr>
          <p:sp>
            <p:nvSpPr>
              <p:cNvPr id="17505" name="Oval 97"/>
              <p:cNvSpPr>
                <a:spLocks noChangeArrowheads="1"/>
              </p:cNvSpPr>
              <p:nvPr/>
            </p:nvSpPr>
            <p:spPr bwMode="auto">
              <a:xfrm>
                <a:off x="4752" y="297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Ad-out</a:t>
                </a:r>
              </a:p>
            </p:txBody>
          </p:sp>
          <p:sp>
            <p:nvSpPr>
              <p:cNvPr id="17506" name="Oval 98"/>
              <p:cNvSpPr>
                <a:spLocks noChangeArrowheads="1"/>
              </p:cNvSpPr>
              <p:nvPr/>
            </p:nvSpPr>
            <p:spPr bwMode="auto">
              <a:xfrm>
                <a:off x="4752" y="76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Ad-in</a:t>
                </a:r>
              </a:p>
            </p:txBody>
          </p:sp>
          <p:sp>
            <p:nvSpPr>
              <p:cNvPr id="17507" name="Line 99"/>
              <p:cNvSpPr>
                <a:spLocks noChangeShapeType="1"/>
              </p:cNvSpPr>
              <p:nvPr/>
            </p:nvSpPr>
            <p:spPr bwMode="auto">
              <a:xfrm flipH="1" flipV="1">
                <a:off x="4992" y="1056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508" name="Line 100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509" name="Text Box 101"/>
              <p:cNvSpPr txBox="1">
                <a:spLocks noChangeArrowheads="1"/>
              </p:cNvSpPr>
              <p:nvPr/>
            </p:nvSpPr>
            <p:spPr bwMode="auto">
              <a:xfrm>
                <a:off x="4992" y="13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510" name="Text Box 102"/>
              <p:cNvSpPr txBox="1">
                <a:spLocks noChangeArrowheads="1"/>
              </p:cNvSpPr>
              <p:nvPr/>
            </p:nvSpPr>
            <p:spPr bwMode="auto">
              <a:xfrm>
                <a:off x="4944" y="2448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7511" name="Group 103"/>
            <p:cNvGrpSpPr>
              <a:grpSpLocks/>
            </p:cNvGrpSpPr>
            <p:nvPr/>
          </p:nvGrpSpPr>
          <p:grpSpPr bwMode="auto">
            <a:xfrm>
              <a:off x="4176" y="384"/>
              <a:ext cx="1394" cy="3270"/>
              <a:chOff x="4176" y="378"/>
              <a:chExt cx="1394" cy="3270"/>
            </a:xfrm>
          </p:grpSpPr>
          <p:sp>
            <p:nvSpPr>
              <p:cNvPr id="17512" name="Text Box 104"/>
              <p:cNvSpPr txBox="1">
                <a:spLocks noChangeArrowheads="1"/>
              </p:cNvSpPr>
              <p:nvPr/>
            </p:nvSpPr>
            <p:spPr bwMode="auto">
              <a:xfrm>
                <a:off x="5328" y="25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513" name="Text Box 105"/>
              <p:cNvSpPr txBox="1">
                <a:spLocks noChangeArrowheads="1"/>
              </p:cNvSpPr>
              <p:nvPr/>
            </p:nvSpPr>
            <p:spPr bwMode="auto">
              <a:xfrm>
                <a:off x="5376" y="1296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7514" name="Line 106"/>
              <p:cNvSpPr>
                <a:spLocks noChangeShapeType="1"/>
              </p:cNvSpPr>
              <p:nvPr/>
            </p:nvSpPr>
            <p:spPr bwMode="auto">
              <a:xfrm flipH="1" flipV="1">
                <a:off x="4176" y="378"/>
                <a:ext cx="62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7515" name="Line 107"/>
              <p:cNvSpPr>
                <a:spLocks noChangeShapeType="1"/>
              </p:cNvSpPr>
              <p:nvPr/>
            </p:nvSpPr>
            <p:spPr bwMode="auto">
              <a:xfrm flipH="1">
                <a:off x="4176" y="3216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cxnSp>
            <p:nvCxnSpPr>
              <p:cNvPr id="17516" name="AutoShape 108"/>
              <p:cNvCxnSpPr>
                <a:cxnSpLocks noChangeShapeType="1"/>
              </p:cNvCxnSpPr>
              <p:nvPr/>
            </p:nvCxnSpPr>
            <p:spPr bwMode="auto">
              <a:xfrm flipV="1">
                <a:off x="5232" y="2112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517" name="AutoShape 109"/>
              <p:cNvCxnSpPr>
                <a:cxnSpLocks noChangeShapeType="1"/>
              </p:cNvCxnSpPr>
              <p:nvPr/>
            </p:nvCxnSpPr>
            <p:spPr bwMode="auto">
              <a:xfrm>
                <a:off x="5232" y="906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7518" name="Text Box 110"/>
              <p:cNvSpPr txBox="1">
                <a:spLocks noChangeArrowheads="1"/>
              </p:cNvSpPr>
              <p:nvPr/>
            </p:nvSpPr>
            <p:spPr bwMode="auto">
              <a:xfrm>
                <a:off x="4416" y="576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7519" name="Text Box 111"/>
              <p:cNvSpPr txBox="1">
                <a:spLocks noChangeArrowheads="1"/>
              </p:cNvSpPr>
              <p:nvPr/>
            </p:nvSpPr>
            <p:spPr bwMode="auto">
              <a:xfrm>
                <a:off x="4368" y="3264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</p:grpSp>
      <p:sp>
        <p:nvSpPr>
          <p:cNvPr id="17520" name="Text Box 112"/>
          <p:cNvSpPr txBox="1">
            <a:spLocks noChangeArrowheads="1"/>
          </p:cNvSpPr>
          <p:nvPr/>
        </p:nvSpPr>
        <p:spPr bwMode="auto">
          <a:xfrm>
            <a:off x="441325" y="1938338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charset="0"/>
                <a:ea typeface="ＭＳ Ｐゴシック" charset="0"/>
              </a:rPr>
              <a:t>s o s o s o s o s o s s</a:t>
            </a:r>
          </a:p>
        </p:txBody>
      </p:sp>
      <p:sp>
        <p:nvSpPr>
          <p:cNvPr id="17521" name="Line 113"/>
          <p:cNvSpPr>
            <a:spLocks noChangeShapeType="1"/>
          </p:cNvSpPr>
          <p:nvPr/>
        </p:nvSpPr>
        <p:spPr bwMode="auto">
          <a:xfrm flipV="1">
            <a:off x="5334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7522" name="Text Box 114"/>
          <p:cNvSpPr txBox="1">
            <a:spLocks noChangeArrowheads="1"/>
          </p:cNvSpPr>
          <p:nvPr/>
        </p:nvSpPr>
        <p:spPr bwMode="auto">
          <a:xfrm>
            <a:off x="441325" y="452755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3366"/>
                </a:solidFill>
                <a:latin typeface="Tahoma" charset="0"/>
                <a:ea typeface="ＭＳ Ｐゴシック" charset="0"/>
              </a:rPr>
              <a:t>*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62AE3-4A7D-5A47-82B3-C3FF7E0675FF}" type="slidenum">
              <a:rPr lang="en-US"/>
              <a:pPr/>
              <a:t>80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Subset Construction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304800" y="1752600"/>
            <a:ext cx="3200400" cy="3843338"/>
            <a:chOff x="2880" y="1035"/>
            <a:chExt cx="2016" cy="2421"/>
          </a:xfrm>
        </p:grpSpPr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3168" y="1056"/>
              <a:ext cx="1712" cy="2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</a:rPr>
                <a:t>       r         b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2,4       5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4,6       1,3,5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2,6       5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2,8       1,5,7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2,4,6,8  1,3,7,9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2,8        3,5,9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4,8        5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4,6        5,7,9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6,8        5</a:t>
              </a:r>
            </a:p>
          </p:txBody>
        </p:sp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3120" y="1035"/>
              <a:ext cx="1776" cy="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" name="Line 6"/>
            <p:cNvSpPr>
              <a:spLocks noChangeShapeType="1"/>
            </p:cNvSpPr>
            <p:nvPr/>
          </p:nvSpPr>
          <p:spPr bwMode="auto">
            <a:xfrm>
              <a:off x="3408" y="1035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>
              <a:off x="4128" y="1035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Line 8"/>
            <p:cNvSpPr>
              <a:spLocks noChangeShapeType="1"/>
            </p:cNvSpPr>
            <p:nvPr/>
          </p:nvSpPr>
          <p:spPr bwMode="auto">
            <a:xfrm>
              <a:off x="3120" y="1323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2880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2880" y="3168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*</a:t>
              </a:r>
            </a:p>
          </p:txBody>
        </p:sp>
      </p:grp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313984" y="1752600"/>
            <a:ext cx="155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	   b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419600" y="22098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5486400" y="1905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6858000" y="1905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4419600" y="2209800"/>
            <a:ext cx="64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{1}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3581400" y="4114800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*   {1,3,7,9}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4038600" y="335280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5856784" y="29718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  {1,3,7,9}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419600" y="2971800"/>
            <a:ext cx="64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{5}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4267200" y="2590800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{2,4}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5856784" y="25908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  {1,3,5,7}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4038600" y="373380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{1,3,5,7}</a:t>
            </a: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6161584" y="2209800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{2,4}       {5}</a:t>
            </a:r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40386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7C87-74A8-574F-B024-D4BE7A26619B}" type="slidenum">
              <a:rPr lang="en-US"/>
              <a:pPr/>
              <a:t>81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Subset Construction</a:t>
            </a: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304800" y="1752600"/>
            <a:ext cx="3200400" cy="3843338"/>
            <a:chOff x="2880" y="1035"/>
            <a:chExt cx="2016" cy="2421"/>
          </a:xfrm>
        </p:grpSpPr>
        <p:sp>
          <p:nvSpPr>
            <p:cNvPr id="41988" name="Text Box 4"/>
            <p:cNvSpPr txBox="1">
              <a:spLocks noChangeArrowheads="1"/>
            </p:cNvSpPr>
            <p:nvPr/>
          </p:nvSpPr>
          <p:spPr bwMode="auto">
            <a:xfrm>
              <a:off x="3168" y="1056"/>
              <a:ext cx="1712" cy="2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</a:rPr>
                <a:t>       r         b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2,4       5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4,6       1,3,5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2,6       5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2,8       1,5,7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2,4,6,8  1,3,7,9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2,8        3,5,9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4,8        5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4,6        5,7,9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6,8        5</a:t>
              </a:r>
            </a:p>
          </p:txBody>
        </p:sp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3120" y="1035"/>
              <a:ext cx="1776" cy="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3408" y="1035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>
              <a:off x="4128" y="1035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3120" y="1323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2880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Text Box 10"/>
            <p:cNvSpPr txBox="1">
              <a:spLocks noChangeArrowheads="1"/>
            </p:cNvSpPr>
            <p:nvPr/>
          </p:nvSpPr>
          <p:spPr bwMode="auto">
            <a:xfrm>
              <a:off x="2880" y="3168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*</a:t>
              </a:r>
            </a:p>
          </p:txBody>
        </p:sp>
      </p:grp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261072" y="1752600"/>
            <a:ext cx="155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	   b</a:t>
            </a: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4419600" y="22098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5486400" y="1905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6858000" y="1905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4419600" y="2209800"/>
            <a:ext cx="64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{1}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3581400" y="4495800"/>
            <a:ext cx="193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* {1,3,5,7,9}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3581400" y="4114800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*   {1,3,7,9}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5803872" y="3352800"/>
            <a:ext cx="300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 {1,3,5,7,9}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4038600" y="335280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5803872" y="29718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  {1,3,7,9}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4419600" y="2971800"/>
            <a:ext cx="64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{5}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4267200" y="2590800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{2,4}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5803872" y="25908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  {1,3,5,7}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4038600" y="373380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{1,3,5,7}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6108672" y="2209800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{2,4}       {5}</a:t>
            </a:r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40386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C819-4902-7B42-9CD5-AF3DFF0BF56B}" type="slidenum">
              <a:rPr lang="en-US"/>
              <a:pPr/>
              <a:t>82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Subset Construction</a:t>
            </a: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304800" y="1752600"/>
            <a:ext cx="3200400" cy="3843338"/>
            <a:chOff x="2880" y="1035"/>
            <a:chExt cx="2016" cy="2421"/>
          </a:xfrm>
        </p:grpSpPr>
        <p:sp>
          <p:nvSpPr>
            <p:cNvPr id="44036" name="Text Box 4"/>
            <p:cNvSpPr txBox="1">
              <a:spLocks noChangeArrowheads="1"/>
            </p:cNvSpPr>
            <p:nvPr/>
          </p:nvSpPr>
          <p:spPr bwMode="auto">
            <a:xfrm>
              <a:off x="3168" y="1056"/>
              <a:ext cx="1712" cy="2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</a:rPr>
                <a:t>       r         b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2,4       5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4,6       1,3,5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2,6       5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2,8       1,5,7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2,4,6,8  1,3,7,9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2,8        3,5,9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4,8        5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4,6        5,7,9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6,8        5</a:t>
              </a:r>
            </a:p>
          </p:txBody>
        </p:sp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3120" y="1035"/>
              <a:ext cx="1776" cy="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>
              <a:off x="3408" y="1035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Line 7"/>
            <p:cNvSpPr>
              <a:spLocks noChangeShapeType="1"/>
            </p:cNvSpPr>
            <p:nvPr/>
          </p:nvSpPr>
          <p:spPr bwMode="auto">
            <a:xfrm>
              <a:off x="4128" y="1035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Line 8"/>
            <p:cNvSpPr>
              <a:spLocks noChangeShapeType="1"/>
            </p:cNvSpPr>
            <p:nvPr/>
          </p:nvSpPr>
          <p:spPr bwMode="auto">
            <a:xfrm>
              <a:off x="3120" y="1323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>
              <a:off x="2880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Text Box 10"/>
            <p:cNvSpPr txBox="1">
              <a:spLocks noChangeArrowheads="1"/>
            </p:cNvSpPr>
            <p:nvPr/>
          </p:nvSpPr>
          <p:spPr bwMode="auto">
            <a:xfrm>
              <a:off x="2880" y="3168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*</a:t>
              </a:r>
            </a:p>
          </p:txBody>
        </p:sp>
      </p:grp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155248" y="1752600"/>
            <a:ext cx="155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	   b</a:t>
            </a: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4419600" y="22098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5486400" y="1905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6858000" y="1905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419600" y="2209800"/>
            <a:ext cx="64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{1}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581400" y="4495800"/>
            <a:ext cx="193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* {1,3,5,7,9}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3581400" y="4114800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*   {1,3,7,9}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5698048" y="3352800"/>
            <a:ext cx="300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 {1,3,5,7,9}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4038600" y="335280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5698048" y="29718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  {1,3,7,9}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4419600" y="2971800"/>
            <a:ext cx="64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{5}</a:t>
            </a: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4267200" y="2590800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{2,4}</a:t>
            </a: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5698048" y="25908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  {1,3,5,7}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4038600" y="373380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{1,3,5,7}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6002848" y="2209800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{2,4}       {5}</a:t>
            </a:r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40386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5698048" y="3733800"/>
            <a:ext cx="300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 {1,3,5,7,9}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18DA-AB61-D346-A8C4-77423FA49E7F}" type="slidenum">
              <a:rPr lang="en-US"/>
              <a:pPr/>
              <a:t>83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Subset Construction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304800" y="1752600"/>
            <a:ext cx="3200400" cy="3843338"/>
            <a:chOff x="2880" y="1035"/>
            <a:chExt cx="2016" cy="2421"/>
          </a:xfrm>
        </p:grpSpPr>
        <p:sp>
          <p:nvSpPr>
            <p:cNvPr id="46084" name="Text Box 4"/>
            <p:cNvSpPr txBox="1">
              <a:spLocks noChangeArrowheads="1"/>
            </p:cNvSpPr>
            <p:nvPr/>
          </p:nvSpPr>
          <p:spPr bwMode="auto">
            <a:xfrm>
              <a:off x="3168" y="1056"/>
              <a:ext cx="1712" cy="2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</a:rPr>
                <a:t>       r         b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2,4       5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4,6       1,3,5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2,6       5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2,8       1,5,7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2,4,6,8  1,3,7,9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2,8        3,5,9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4,8        5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4,6        5,7,9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6,8        5</a:t>
              </a:r>
            </a:p>
          </p:txBody>
        </p:sp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3120" y="1035"/>
              <a:ext cx="1776" cy="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Line 6"/>
            <p:cNvSpPr>
              <a:spLocks noChangeShapeType="1"/>
            </p:cNvSpPr>
            <p:nvPr/>
          </p:nvSpPr>
          <p:spPr bwMode="auto">
            <a:xfrm>
              <a:off x="3408" y="1035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4128" y="1035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>
              <a:off x="3120" y="1323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2880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2880" y="3168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*</a:t>
              </a:r>
            </a:p>
          </p:txBody>
        </p:sp>
      </p:grp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970056" y="1752600"/>
            <a:ext cx="155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	   b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4419600" y="22098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5301208" y="1905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6540528" y="1905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4419600" y="2209800"/>
            <a:ext cx="64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{1}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3581400" y="4495800"/>
            <a:ext cx="193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* {1,3,5,7,9}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3581400" y="4114800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*   {1,3,7,9}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5512856" y="41148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     {5}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5512856" y="3352800"/>
            <a:ext cx="300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 {1,3,5,7,9}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4038600" y="335280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5512856" y="29718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  {1,3,7,9}</a:t>
            </a: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4419600" y="2971800"/>
            <a:ext cx="64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{5}</a:t>
            </a: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4267200" y="2590800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{2,4}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5512856" y="25908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  {1,3,5,7}</a:t>
            </a: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4038600" y="3733800"/>
            <a:ext cx="141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{1,3,5,7}</a:t>
            </a: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5817656" y="2209800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{2,4}       {5}</a:t>
            </a:r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>
            <a:off x="40386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5512856" y="3733800"/>
            <a:ext cx="300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{2,4,6,8} {1,3,5,7,9}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CCB6-3520-A84D-B12A-9C653B7ED823}" type="slidenum">
              <a:rPr lang="en-US"/>
              <a:pPr/>
              <a:t>84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Subset Construction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304800" y="1752600"/>
            <a:ext cx="3200400" cy="3843338"/>
            <a:chOff x="2880" y="1035"/>
            <a:chExt cx="2016" cy="2421"/>
          </a:xfrm>
        </p:grpSpPr>
        <p:sp>
          <p:nvSpPr>
            <p:cNvPr id="50180" name="Text Box 4"/>
            <p:cNvSpPr txBox="1">
              <a:spLocks noChangeArrowheads="1"/>
            </p:cNvSpPr>
            <p:nvPr/>
          </p:nvSpPr>
          <p:spPr bwMode="auto">
            <a:xfrm>
              <a:off x="3168" y="1056"/>
              <a:ext cx="1712" cy="2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</a:rPr>
                <a:t>       r         b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2,4       5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4,6       1,3,5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2,6       5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2,8       1,5,7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2,4,6,8  1,3,7,9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2,8        3,5,9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4,8        5</a:t>
              </a:r>
            </a:p>
            <a:p>
              <a:pPr>
                <a:buFontTx/>
                <a:buAutoNum type="arabicPlain"/>
              </a:pPr>
              <a:r>
                <a:rPr lang="en-US">
                  <a:latin typeface="Tahoma" charset="0"/>
                </a:rPr>
                <a:t>4,6        5,7,9</a:t>
              </a:r>
            </a:p>
            <a:p>
              <a:pPr>
                <a:buFontTx/>
                <a:buAutoNum type="arabicPlain"/>
              </a:pPr>
              <a:r>
                <a:rPr lang="en-US">
                  <a:solidFill>
                    <a:srgbClr val="FF0066"/>
                  </a:solidFill>
                  <a:latin typeface="Tahoma" charset="0"/>
                </a:rPr>
                <a:t>6,8        5</a:t>
              </a:r>
            </a:p>
          </p:txBody>
        </p:sp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3120" y="1035"/>
              <a:ext cx="1776" cy="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2" name="Line 6"/>
            <p:cNvSpPr>
              <a:spLocks noChangeShapeType="1"/>
            </p:cNvSpPr>
            <p:nvPr/>
          </p:nvSpPr>
          <p:spPr bwMode="auto">
            <a:xfrm>
              <a:off x="3408" y="1035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>
              <a:off x="4128" y="1035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>
              <a:off x="3120" y="1323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Line 9"/>
            <p:cNvSpPr>
              <a:spLocks noChangeShapeType="1"/>
            </p:cNvSpPr>
            <p:nvPr/>
          </p:nvSpPr>
          <p:spPr bwMode="auto">
            <a:xfrm>
              <a:off x="2880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2880" y="3168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*</a:t>
              </a:r>
            </a:p>
          </p:txBody>
        </p:sp>
      </p:grpSp>
      <p:grpSp>
        <p:nvGrpSpPr>
          <p:cNvPr id="50206" name="Group 30"/>
          <p:cNvGrpSpPr>
            <a:grpSpLocks/>
          </p:cNvGrpSpPr>
          <p:nvPr/>
        </p:nvGrpSpPr>
        <p:grpSpPr bwMode="auto">
          <a:xfrm>
            <a:off x="3581400" y="1752600"/>
            <a:ext cx="4913313" cy="3200400"/>
            <a:chOff x="2256" y="1104"/>
            <a:chExt cx="3095" cy="2016"/>
          </a:xfrm>
        </p:grpSpPr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3744" y="1104"/>
              <a:ext cx="9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	   b</a:t>
              </a:r>
            </a:p>
          </p:txBody>
        </p:sp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>
              <a:off x="2784" y="1392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Line 13"/>
            <p:cNvSpPr>
              <a:spLocks noChangeShapeType="1"/>
            </p:cNvSpPr>
            <p:nvPr/>
          </p:nvSpPr>
          <p:spPr bwMode="auto">
            <a:xfrm>
              <a:off x="3456" y="1200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Line 14"/>
            <p:cNvSpPr>
              <a:spLocks noChangeShapeType="1"/>
            </p:cNvSpPr>
            <p:nvPr/>
          </p:nvSpPr>
          <p:spPr bwMode="auto">
            <a:xfrm>
              <a:off x="4082" y="1200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2784" y="1392"/>
              <a:ext cx="4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{1}</a:t>
              </a:r>
            </a:p>
          </p:txBody>
        </p:sp>
        <p:sp>
          <p:nvSpPr>
            <p:cNvPr id="50192" name="Text Box 16"/>
            <p:cNvSpPr txBox="1">
              <a:spLocks noChangeArrowheads="1"/>
            </p:cNvSpPr>
            <p:nvPr/>
          </p:nvSpPr>
          <p:spPr bwMode="auto">
            <a:xfrm>
              <a:off x="2256" y="2832"/>
              <a:ext cx="12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* {1,3,5,7,9}</a:t>
              </a:r>
            </a:p>
          </p:txBody>
        </p:sp>
        <p:sp>
          <p:nvSpPr>
            <p:cNvPr id="50193" name="Text Box 17"/>
            <p:cNvSpPr txBox="1">
              <a:spLocks noChangeArrowheads="1"/>
            </p:cNvSpPr>
            <p:nvPr/>
          </p:nvSpPr>
          <p:spPr bwMode="auto">
            <a:xfrm>
              <a:off x="3456" y="2832"/>
              <a:ext cx="18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{2,4,6,8} {1,3,5,7,9}</a:t>
              </a:r>
            </a:p>
          </p:txBody>
        </p:sp>
        <p:sp>
          <p:nvSpPr>
            <p:cNvPr id="50194" name="Text Box 18"/>
            <p:cNvSpPr txBox="1">
              <a:spLocks noChangeArrowheads="1"/>
            </p:cNvSpPr>
            <p:nvPr/>
          </p:nvSpPr>
          <p:spPr bwMode="auto">
            <a:xfrm>
              <a:off x="2256" y="2592"/>
              <a:ext cx="11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*   {1,3,7,9}</a:t>
              </a:r>
            </a:p>
          </p:txBody>
        </p:sp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3456" y="2592"/>
              <a:ext cx="14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{2,4,6,8}     {5}</a:t>
              </a:r>
            </a:p>
          </p:txBody>
        </p:sp>
        <p:sp>
          <p:nvSpPr>
            <p:cNvPr id="50196" name="Text Box 20"/>
            <p:cNvSpPr txBox="1">
              <a:spLocks noChangeArrowheads="1"/>
            </p:cNvSpPr>
            <p:nvPr/>
          </p:nvSpPr>
          <p:spPr bwMode="auto">
            <a:xfrm>
              <a:off x="3456" y="2112"/>
              <a:ext cx="18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{2,4,6,8} {1,3,5,7,9}</a:t>
              </a:r>
            </a:p>
          </p:txBody>
        </p:sp>
        <p:sp>
          <p:nvSpPr>
            <p:cNvPr id="50197" name="Text Box 21"/>
            <p:cNvSpPr txBox="1">
              <a:spLocks noChangeArrowheads="1"/>
            </p:cNvSpPr>
            <p:nvPr/>
          </p:nvSpPr>
          <p:spPr bwMode="auto">
            <a:xfrm>
              <a:off x="2544" y="2112"/>
              <a:ext cx="8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{2,4,6,8}</a:t>
              </a:r>
            </a:p>
          </p:txBody>
        </p:sp>
        <p:sp>
          <p:nvSpPr>
            <p:cNvPr id="50198" name="Text Box 22"/>
            <p:cNvSpPr txBox="1">
              <a:spLocks noChangeArrowheads="1"/>
            </p:cNvSpPr>
            <p:nvPr/>
          </p:nvSpPr>
          <p:spPr bwMode="auto">
            <a:xfrm>
              <a:off x="3456" y="1872"/>
              <a:ext cx="17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{2,4,6,8}  {1,3,7,9}</a:t>
              </a:r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>
              <a:off x="2784" y="1872"/>
              <a:ext cx="4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{5}</a:t>
              </a:r>
            </a:p>
          </p:txBody>
        </p:sp>
        <p:sp>
          <p:nvSpPr>
            <p:cNvPr id="50200" name="Text Box 24"/>
            <p:cNvSpPr txBox="1">
              <a:spLocks noChangeArrowheads="1"/>
            </p:cNvSpPr>
            <p:nvPr/>
          </p:nvSpPr>
          <p:spPr bwMode="auto">
            <a:xfrm>
              <a:off x="2688" y="1632"/>
              <a:ext cx="5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{2,4}</a:t>
              </a:r>
            </a:p>
          </p:txBody>
        </p:sp>
        <p:sp>
          <p:nvSpPr>
            <p:cNvPr id="50201" name="Text Box 25"/>
            <p:cNvSpPr txBox="1">
              <a:spLocks noChangeArrowheads="1"/>
            </p:cNvSpPr>
            <p:nvPr/>
          </p:nvSpPr>
          <p:spPr bwMode="auto">
            <a:xfrm>
              <a:off x="3456" y="1632"/>
              <a:ext cx="17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{2,4,6,8}  {1,3,5,7}</a:t>
              </a:r>
            </a:p>
          </p:txBody>
        </p:sp>
        <p:sp>
          <p:nvSpPr>
            <p:cNvPr id="50202" name="Text Box 26"/>
            <p:cNvSpPr txBox="1">
              <a:spLocks noChangeArrowheads="1"/>
            </p:cNvSpPr>
            <p:nvPr/>
          </p:nvSpPr>
          <p:spPr bwMode="auto">
            <a:xfrm>
              <a:off x="2544" y="2352"/>
              <a:ext cx="8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{1,3,5,7}</a:t>
              </a:r>
            </a:p>
          </p:txBody>
        </p:sp>
        <p:sp>
          <p:nvSpPr>
            <p:cNvPr id="50203" name="Text Box 27"/>
            <p:cNvSpPr txBox="1">
              <a:spLocks noChangeArrowheads="1"/>
            </p:cNvSpPr>
            <p:nvPr/>
          </p:nvSpPr>
          <p:spPr bwMode="auto">
            <a:xfrm>
              <a:off x="3648" y="1392"/>
              <a:ext cx="12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{2,4}       {5}</a:t>
              </a:r>
            </a:p>
          </p:txBody>
        </p:sp>
        <p:sp>
          <p:nvSpPr>
            <p:cNvPr id="50204" name="Line 28"/>
            <p:cNvSpPr>
              <a:spLocks noChangeShapeType="1"/>
            </p:cNvSpPr>
            <p:nvPr/>
          </p:nvSpPr>
          <p:spPr bwMode="auto">
            <a:xfrm>
              <a:off x="2544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3456" y="2352"/>
              <a:ext cx="18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{2,4,6,8} {1,3,5,7,9}</a:t>
              </a:r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4758-DD60-C743-81DF-D4FBFC6B8D05}" type="slidenum">
              <a:rPr lang="en-US"/>
              <a:pPr/>
              <a:t>85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993300"/>
                </a:solidFill>
              </a:rPr>
              <a:t>Proof of Equivalence</a:t>
            </a:r>
            <a:r>
              <a:rPr lang="en-US"/>
              <a:t>: Subset Construction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proof is almost a pun.</a:t>
            </a:r>
          </a:p>
          <a:p>
            <a:r>
              <a:rPr lang="en-US"/>
              <a:t>Show by induction on |w| that</a:t>
            </a:r>
          </a:p>
          <a:p>
            <a:pPr>
              <a:buFont typeface="Monotype Sorts" charset="0"/>
              <a:buNone/>
            </a:pPr>
            <a:r>
              <a:rPr lang="en-US">
                <a:latin typeface="Lucida Sans Unicode" charset="0"/>
              </a:rPr>
              <a:t>		δ</a:t>
            </a:r>
            <a:r>
              <a:rPr lang="en-US" baseline="-25000"/>
              <a:t>N</a:t>
            </a:r>
            <a:r>
              <a:rPr lang="en-US"/>
              <a:t>(q</a:t>
            </a:r>
            <a:r>
              <a:rPr lang="en-US" baseline="-25000"/>
              <a:t>0</a:t>
            </a:r>
            <a:r>
              <a:rPr lang="en-US"/>
              <a:t>, w) = </a:t>
            </a: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D</a:t>
            </a:r>
            <a:r>
              <a:rPr lang="en-US"/>
              <a:t>({q</a:t>
            </a:r>
            <a:r>
              <a:rPr lang="en-US" baseline="-25000"/>
              <a:t>0</a:t>
            </a:r>
            <a:r>
              <a:rPr lang="en-US"/>
              <a:t>}, w)</a:t>
            </a:r>
          </a:p>
          <a:p>
            <a:r>
              <a:rPr lang="en-US">
                <a:solidFill>
                  <a:srgbClr val="3366FF"/>
                </a:solidFill>
              </a:rPr>
              <a:t>Basis</a:t>
            </a:r>
            <a:r>
              <a:rPr lang="en-US"/>
              <a:t>: w =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: </a:t>
            </a: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N</a:t>
            </a:r>
            <a:r>
              <a:rPr lang="en-US"/>
              <a:t>(q</a:t>
            </a:r>
            <a:r>
              <a:rPr lang="en-US" baseline="-25000"/>
              <a:t>0</a:t>
            </a:r>
            <a:r>
              <a:rPr lang="en-US"/>
              <a:t>,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) = </a:t>
            </a: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D</a:t>
            </a:r>
            <a:r>
              <a:rPr lang="en-US"/>
              <a:t>({q</a:t>
            </a:r>
            <a:r>
              <a:rPr lang="en-US" baseline="-25000"/>
              <a:t>0</a:t>
            </a:r>
            <a:r>
              <a:rPr lang="en-US"/>
              <a:t>},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) = {q</a:t>
            </a:r>
            <a:r>
              <a:rPr lang="en-US" baseline="-25000"/>
              <a:t>0</a:t>
            </a:r>
            <a:r>
              <a:rPr lang="en-US"/>
              <a:t>}.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D346-C769-E446-92E4-26EF448A9584}" type="slidenum">
              <a:rPr lang="en-US"/>
              <a:pPr/>
              <a:t>86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736"/>
            <a:ext cx="7772400" cy="839376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Induction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5257800"/>
          </a:xfrm>
        </p:spPr>
        <p:txBody>
          <a:bodyPr/>
          <a:lstStyle/>
          <a:p>
            <a:r>
              <a:rPr lang="en-US"/>
              <a:t>Assume IH for strings shorter than w.</a:t>
            </a:r>
          </a:p>
          <a:p>
            <a:r>
              <a:rPr lang="en-US"/>
              <a:t>Let w = xa; IH holds for x.</a:t>
            </a:r>
          </a:p>
          <a:p>
            <a:r>
              <a:rPr lang="en-US"/>
              <a:t>Let </a:t>
            </a: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N</a:t>
            </a:r>
            <a:r>
              <a:rPr lang="en-US"/>
              <a:t>(q</a:t>
            </a:r>
            <a:r>
              <a:rPr lang="en-US" baseline="-25000"/>
              <a:t>0</a:t>
            </a:r>
            <a:r>
              <a:rPr lang="en-US"/>
              <a:t>, x) = </a:t>
            </a: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D</a:t>
            </a:r>
            <a:r>
              <a:rPr lang="en-US"/>
              <a:t>({q</a:t>
            </a:r>
            <a:r>
              <a:rPr lang="en-US" baseline="-25000"/>
              <a:t>0</a:t>
            </a:r>
            <a:r>
              <a:rPr lang="en-US"/>
              <a:t>}, x) = S.</a:t>
            </a:r>
          </a:p>
          <a:p>
            <a:r>
              <a:rPr lang="en-US"/>
              <a:t>Let T = the union over all states p in S of </a:t>
            </a: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N</a:t>
            </a:r>
            <a:r>
              <a:rPr lang="en-US"/>
              <a:t>(p, a).</a:t>
            </a:r>
          </a:p>
          <a:p>
            <a:r>
              <a:rPr lang="en-US"/>
              <a:t>Then </a:t>
            </a: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N</a:t>
            </a:r>
            <a:r>
              <a:rPr lang="en-US"/>
              <a:t>(q</a:t>
            </a:r>
            <a:r>
              <a:rPr lang="en-US" baseline="-25000"/>
              <a:t>0</a:t>
            </a:r>
            <a:r>
              <a:rPr lang="en-US"/>
              <a:t>, w) = </a:t>
            </a: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D</a:t>
            </a:r>
            <a:r>
              <a:rPr lang="en-US"/>
              <a:t>({q</a:t>
            </a:r>
            <a:r>
              <a:rPr lang="en-US" baseline="-25000"/>
              <a:t>0</a:t>
            </a:r>
            <a:r>
              <a:rPr lang="en-US"/>
              <a:t>}, w) = 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2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D07D-7165-3041-8598-37D495BB3385}" type="slidenum">
              <a:rPr lang="en-US"/>
              <a:pPr/>
              <a:t>87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With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-Transitions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 allow state-to-state transitions on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 input.</a:t>
            </a:r>
          </a:p>
          <a:p>
            <a:r>
              <a:rPr lang="en-US"/>
              <a:t>These transitions are done spontaneously, without looking at the input string.</a:t>
            </a:r>
          </a:p>
          <a:p>
            <a:r>
              <a:rPr lang="en-US"/>
              <a:t>A convenience at times, but still only regular languages are accepted.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8B14-A25A-4B48-A278-455F008BA5D8}" type="slidenum">
              <a:rPr lang="en-US"/>
              <a:pPr/>
              <a:t>88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-NFA</a:t>
            </a:r>
          </a:p>
        </p:txBody>
      </p:sp>
      <p:grpSp>
        <p:nvGrpSpPr>
          <p:cNvPr id="59422" name="Group 30"/>
          <p:cNvGrpSpPr>
            <a:grpSpLocks/>
          </p:cNvGrpSpPr>
          <p:nvPr/>
        </p:nvGrpSpPr>
        <p:grpSpPr bwMode="auto">
          <a:xfrm>
            <a:off x="381000" y="1905000"/>
            <a:ext cx="4114800" cy="2743200"/>
            <a:chOff x="240" y="1296"/>
            <a:chExt cx="2592" cy="1728"/>
          </a:xfrm>
        </p:grpSpPr>
        <p:sp>
          <p:nvSpPr>
            <p:cNvPr id="59395" name="Oval 3"/>
            <p:cNvSpPr>
              <a:spLocks noChangeArrowheads="1"/>
            </p:cNvSpPr>
            <p:nvPr/>
          </p:nvSpPr>
          <p:spPr bwMode="auto">
            <a:xfrm>
              <a:off x="1776" y="1824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59396" name="Oval 4"/>
            <p:cNvSpPr>
              <a:spLocks noChangeArrowheads="1"/>
            </p:cNvSpPr>
            <p:nvPr/>
          </p:nvSpPr>
          <p:spPr bwMode="auto">
            <a:xfrm>
              <a:off x="1104" y="2592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9397" name="Oval 5"/>
            <p:cNvSpPr>
              <a:spLocks noChangeArrowheads="1"/>
            </p:cNvSpPr>
            <p:nvPr/>
          </p:nvSpPr>
          <p:spPr bwMode="auto">
            <a:xfrm>
              <a:off x="1776" y="2592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9399" name="Oval 7"/>
            <p:cNvSpPr>
              <a:spLocks noChangeArrowheads="1"/>
            </p:cNvSpPr>
            <p:nvPr/>
          </p:nvSpPr>
          <p:spPr bwMode="auto">
            <a:xfrm>
              <a:off x="432" y="2208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59400" name="Oval 8"/>
            <p:cNvSpPr>
              <a:spLocks noChangeArrowheads="1"/>
            </p:cNvSpPr>
            <p:nvPr/>
          </p:nvSpPr>
          <p:spPr bwMode="auto">
            <a:xfrm>
              <a:off x="1104" y="1824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9401" name="Oval 9"/>
            <p:cNvSpPr>
              <a:spLocks noChangeArrowheads="1"/>
            </p:cNvSpPr>
            <p:nvPr/>
          </p:nvSpPr>
          <p:spPr bwMode="auto">
            <a:xfrm>
              <a:off x="2496" y="1824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9402" name="Oval 10"/>
            <p:cNvSpPr>
              <a:spLocks noChangeArrowheads="1"/>
            </p:cNvSpPr>
            <p:nvPr/>
          </p:nvSpPr>
          <p:spPr bwMode="auto">
            <a:xfrm>
              <a:off x="2448" y="177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>
              <a:off x="240" y="233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4" name="Line 12"/>
            <p:cNvSpPr>
              <a:spLocks noChangeShapeType="1"/>
            </p:cNvSpPr>
            <p:nvPr/>
          </p:nvSpPr>
          <p:spPr bwMode="auto">
            <a:xfrm flipV="1">
              <a:off x="672" y="1947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5" name="Line 13"/>
            <p:cNvSpPr>
              <a:spLocks noChangeShapeType="1"/>
            </p:cNvSpPr>
            <p:nvPr/>
          </p:nvSpPr>
          <p:spPr bwMode="auto">
            <a:xfrm>
              <a:off x="672" y="2427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>
              <a:off x="1392" y="1947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7" name="Line 15"/>
            <p:cNvSpPr>
              <a:spLocks noChangeShapeType="1"/>
            </p:cNvSpPr>
            <p:nvPr/>
          </p:nvSpPr>
          <p:spPr bwMode="auto">
            <a:xfrm flipV="1">
              <a:off x="1248" y="2091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 flipV="1">
              <a:off x="1344" y="2043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1392" y="2715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0" name="Line 18"/>
            <p:cNvSpPr>
              <a:spLocks noChangeShapeType="1"/>
            </p:cNvSpPr>
            <p:nvPr/>
          </p:nvSpPr>
          <p:spPr bwMode="auto">
            <a:xfrm>
              <a:off x="2064" y="1947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 flipV="1">
              <a:off x="2016" y="2091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Text Box 20"/>
            <p:cNvSpPr txBox="1">
              <a:spLocks noChangeArrowheads="1"/>
            </p:cNvSpPr>
            <p:nvPr/>
          </p:nvSpPr>
          <p:spPr bwMode="auto">
            <a:xfrm>
              <a:off x="672" y="1824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9413" name="Text Box 21"/>
            <p:cNvSpPr txBox="1">
              <a:spLocks noChangeArrowheads="1"/>
            </p:cNvSpPr>
            <p:nvPr/>
          </p:nvSpPr>
          <p:spPr bwMode="auto">
            <a:xfrm>
              <a:off x="1440" y="1680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9414" name="Text Box 22"/>
            <p:cNvSpPr txBox="1">
              <a:spLocks noChangeArrowheads="1"/>
            </p:cNvSpPr>
            <p:nvPr/>
          </p:nvSpPr>
          <p:spPr bwMode="auto">
            <a:xfrm>
              <a:off x="2112" y="1680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cxnSp>
          <p:nvCxnSpPr>
            <p:cNvPr id="59415" name="AutoShape 23"/>
            <p:cNvCxnSpPr>
              <a:cxnSpLocks noChangeShapeType="1"/>
            </p:cNvCxnSpPr>
            <p:nvPr/>
          </p:nvCxnSpPr>
          <p:spPr bwMode="auto">
            <a:xfrm rot="5400000" flipV="1">
              <a:off x="1872" y="1179"/>
              <a:ext cx="8" cy="1256"/>
            </a:xfrm>
            <a:prstGeom prst="curvedConnector3">
              <a:avLst>
                <a:gd name="adj1" fmla="val -2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9416" name="Text Box 24"/>
            <p:cNvSpPr txBox="1">
              <a:spLocks noChangeArrowheads="1"/>
            </p:cNvSpPr>
            <p:nvPr/>
          </p:nvSpPr>
          <p:spPr bwMode="auto">
            <a:xfrm>
              <a:off x="672" y="2544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59417" name="Text Box 25"/>
            <p:cNvSpPr txBox="1">
              <a:spLocks noChangeArrowheads="1"/>
            </p:cNvSpPr>
            <p:nvPr/>
          </p:nvSpPr>
          <p:spPr bwMode="auto">
            <a:xfrm>
              <a:off x="2208" y="2304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59418" name="Text Box 26"/>
            <p:cNvSpPr txBox="1">
              <a:spLocks noChangeArrowheads="1"/>
            </p:cNvSpPr>
            <p:nvPr/>
          </p:nvSpPr>
          <p:spPr bwMode="auto">
            <a:xfrm>
              <a:off x="1440" y="273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59419" name="Text Box 27"/>
            <p:cNvSpPr txBox="1">
              <a:spLocks noChangeArrowheads="1"/>
            </p:cNvSpPr>
            <p:nvPr/>
          </p:nvSpPr>
          <p:spPr bwMode="auto">
            <a:xfrm>
              <a:off x="1728" y="1296"/>
              <a:ext cx="25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latin typeface="Lucida Sans Unicode" charset="0"/>
                </a:rPr>
                <a:t>ε</a:t>
              </a:r>
            </a:p>
          </p:txBody>
        </p:sp>
        <p:sp>
          <p:nvSpPr>
            <p:cNvPr id="59420" name="Text Box 28"/>
            <p:cNvSpPr txBox="1">
              <a:spLocks noChangeArrowheads="1"/>
            </p:cNvSpPr>
            <p:nvPr/>
          </p:nvSpPr>
          <p:spPr bwMode="auto">
            <a:xfrm>
              <a:off x="1008" y="2160"/>
              <a:ext cx="25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latin typeface="Lucida Sans Unicode" charset="0"/>
                </a:rPr>
                <a:t>ε</a:t>
              </a:r>
            </a:p>
          </p:txBody>
        </p:sp>
        <p:sp>
          <p:nvSpPr>
            <p:cNvPr id="59421" name="Text Box 29"/>
            <p:cNvSpPr txBox="1">
              <a:spLocks noChangeArrowheads="1"/>
            </p:cNvSpPr>
            <p:nvPr/>
          </p:nvSpPr>
          <p:spPr bwMode="auto">
            <a:xfrm>
              <a:off x="1536" y="2256"/>
              <a:ext cx="25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latin typeface="Lucida Sans Unicode" charset="0"/>
                </a:rPr>
                <a:t>ε</a:t>
              </a:r>
            </a:p>
          </p:txBody>
        </p:sp>
      </p:grpSp>
      <p:grpSp>
        <p:nvGrpSpPr>
          <p:cNvPr id="59431" name="Group 39"/>
          <p:cNvGrpSpPr>
            <a:grpSpLocks/>
          </p:cNvGrpSpPr>
          <p:nvPr/>
        </p:nvGrpSpPr>
        <p:grpSpPr bwMode="auto">
          <a:xfrm>
            <a:off x="5638800" y="1752600"/>
            <a:ext cx="3148013" cy="2770188"/>
            <a:chOff x="3658" y="1104"/>
            <a:chExt cx="1983" cy="1745"/>
          </a:xfrm>
        </p:grpSpPr>
        <p:sp>
          <p:nvSpPr>
            <p:cNvPr id="59424" name="Text Box 32"/>
            <p:cNvSpPr txBox="1">
              <a:spLocks noChangeArrowheads="1"/>
            </p:cNvSpPr>
            <p:nvPr/>
          </p:nvSpPr>
          <p:spPr bwMode="auto">
            <a:xfrm>
              <a:off x="3936" y="1104"/>
              <a:ext cx="1705" cy="1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     0     1     </a:t>
              </a:r>
              <a:r>
                <a:rPr lang="en-US" sz="3200">
                  <a:latin typeface="Lucida Sans Unicode" charset="0"/>
                </a:rPr>
                <a:t>ε</a:t>
              </a:r>
              <a:endParaRPr lang="en-US"/>
            </a:p>
            <a:p>
              <a:r>
                <a:rPr lang="en-US"/>
                <a:t>A  {E}  {B}  </a:t>
              </a:r>
              <a:r>
                <a:rPr lang="en-US">
                  <a:latin typeface="Lucida Sans Unicode" charset="0"/>
                </a:rPr>
                <a:t>∅</a:t>
              </a:r>
              <a:endParaRPr lang="en-US"/>
            </a:p>
            <a:p>
              <a:r>
                <a:rPr lang="en-US"/>
                <a:t>B   </a:t>
              </a:r>
              <a:r>
                <a:rPr lang="en-US">
                  <a:latin typeface="Lucida Sans Unicode" charset="0"/>
                </a:rPr>
                <a:t>∅</a:t>
              </a:r>
              <a:r>
                <a:rPr lang="en-US"/>
                <a:t>   {C} {D}</a:t>
              </a:r>
            </a:p>
            <a:p>
              <a:r>
                <a:rPr lang="en-US"/>
                <a:t>C   </a:t>
              </a:r>
              <a:r>
                <a:rPr lang="en-US">
                  <a:latin typeface="Lucida Sans Unicode" charset="0"/>
                </a:rPr>
                <a:t>∅   </a:t>
              </a:r>
              <a:r>
                <a:rPr lang="en-US"/>
                <a:t>{D}  </a:t>
              </a:r>
              <a:r>
                <a:rPr lang="en-US">
                  <a:latin typeface="Lucida Sans Unicode" charset="0"/>
                </a:rPr>
                <a:t>∅</a:t>
              </a:r>
              <a:endParaRPr lang="en-US"/>
            </a:p>
            <a:p>
              <a:r>
                <a:rPr lang="en-US"/>
                <a:t>D   </a:t>
              </a:r>
              <a:r>
                <a:rPr lang="en-US">
                  <a:latin typeface="Lucida Sans Unicode" charset="0"/>
                </a:rPr>
                <a:t>∅    ∅   ∅</a:t>
              </a:r>
            </a:p>
            <a:p>
              <a:r>
                <a:rPr lang="en-US"/>
                <a:t>E   {F}   </a:t>
              </a:r>
              <a:r>
                <a:rPr lang="en-US">
                  <a:latin typeface="Lucida Sans Unicode" charset="0"/>
                </a:rPr>
                <a:t>∅</a:t>
              </a:r>
              <a:r>
                <a:rPr lang="en-US"/>
                <a:t>  {B, C}</a:t>
              </a:r>
            </a:p>
            <a:p>
              <a:r>
                <a:rPr lang="en-US"/>
                <a:t>F   {D}   </a:t>
              </a:r>
              <a:r>
                <a:rPr lang="en-US">
                  <a:latin typeface="Lucida Sans Unicode" charset="0"/>
                </a:rPr>
                <a:t>∅  ∅</a:t>
              </a:r>
            </a:p>
          </p:txBody>
        </p:sp>
        <p:sp>
          <p:nvSpPr>
            <p:cNvPr id="59425" name="Line 33"/>
            <p:cNvSpPr>
              <a:spLocks noChangeShapeType="1"/>
            </p:cNvSpPr>
            <p:nvPr/>
          </p:nvSpPr>
          <p:spPr bwMode="auto">
            <a:xfrm>
              <a:off x="3658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6" name="Text Box 34"/>
            <p:cNvSpPr txBox="1">
              <a:spLocks noChangeArrowheads="1"/>
            </p:cNvSpPr>
            <p:nvPr/>
          </p:nvSpPr>
          <p:spPr bwMode="auto">
            <a:xfrm>
              <a:off x="3706" y="2112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*</a:t>
              </a:r>
            </a:p>
          </p:txBody>
        </p:sp>
        <p:sp>
          <p:nvSpPr>
            <p:cNvPr id="59427" name="Line 35"/>
            <p:cNvSpPr>
              <a:spLocks noChangeShapeType="1"/>
            </p:cNvSpPr>
            <p:nvPr/>
          </p:nvSpPr>
          <p:spPr bwMode="auto">
            <a:xfrm>
              <a:off x="3802" y="1392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8" name="Line 36"/>
            <p:cNvSpPr>
              <a:spLocks noChangeShapeType="1"/>
            </p:cNvSpPr>
            <p:nvPr/>
          </p:nvSpPr>
          <p:spPr bwMode="auto">
            <a:xfrm>
              <a:off x="4186" y="120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9" name="Line 37"/>
            <p:cNvSpPr>
              <a:spLocks noChangeShapeType="1"/>
            </p:cNvSpPr>
            <p:nvPr/>
          </p:nvSpPr>
          <p:spPr bwMode="auto">
            <a:xfrm>
              <a:off x="4414" y="120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0" name="Line 38"/>
            <p:cNvSpPr>
              <a:spLocks noChangeShapeType="1"/>
            </p:cNvSpPr>
            <p:nvPr/>
          </p:nvSpPr>
          <p:spPr bwMode="auto">
            <a:xfrm>
              <a:off x="4713" y="120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143C-E976-3547-B341-BD23902A31C3}" type="slidenum">
              <a:rPr lang="en-US"/>
              <a:pPr/>
              <a:t>89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Closure of States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/>
              <a:t>CL(q) = set of states you can reach from state q following only arcs labeled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.</a:t>
            </a:r>
          </a:p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CL(A) = {A};</a:t>
            </a:r>
          </a:p>
          <a:p>
            <a:pPr>
              <a:buFont typeface="Monotype Sorts" charset="0"/>
              <a:buNone/>
            </a:pPr>
            <a:r>
              <a:rPr lang="en-US"/>
              <a:t>	CL(E) = {B, C, D, E}.</a:t>
            </a:r>
          </a:p>
          <a:p>
            <a:pPr>
              <a:buFont typeface="Monotype Sorts" charset="0"/>
              <a:buNone/>
            </a:pPr>
            <a:endParaRPr lang="en-US"/>
          </a:p>
          <a:p>
            <a:r>
              <a:rPr lang="en-US"/>
              <a:t>Closure of a set of states = union of the closure of each state. </a:t>
            </a:r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5486400" y="2363381"/>
            <a:ext cx="3352800" cy="2262188"/>
            <a:chOff x="240" y="1296"/>
            <a:chExt cx="2592" cy="1805"/>
          </a:xfrm>
        </p:grpSpPr>
        <p:sp>
          <p:nvSpPr>
            <p:cNvPr id="62469" name="Oval 5"/>
            <p:cNvSpPr>
              <a:spLocks noChangeArrowheads="1"/>
            </p:cNvSpPr>
            <p:nvPr/>
          </p:nvSpPr>
          <p:spPr bwMode="auto">
            <a:xfrm>
              <a:off x="1776" y="1824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62470" name="Oval 6"/>
            <p:cNvSpPr>
              <a:spLocks noChangeArrowheads="1"/>
            </p:cNvSpPr>
            <p:nvPr/>
          </p:nvSpPr>
          <p:spPr bwMode="auto">
            <a:xfrm>
              <a:off x="1104" y="2592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62471" name="Oval 7"/>
            <p:cNvSpPr>
              <a:spLocks noChangeArrowheads="1"/>
            </p:cNvSpPr>
            <p:nvPr/>
          </p:nvSpPr>
          <p:spPr bwMode="auto">
            <a:xfrm>
              <a:off x="1776" y="2592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62472" name="Oval 8"/>
            <p:cNvSpPr>
              <a:spLocks noChangeArrowheads="1"/>
            </p:cNvSpPr>
            <p:nvPr/>
          </p:nvSpPr>
          <p:spPr bwMode="auto">
            <a:xfrm>
              <a:off x="432" y="2208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62473" name="Oval 9"/>
            <p:cNvSpPr>
              <a:spLocks noChangeArrowheads="1"/>
            </p:cNvSpPr>
            <p:nvPr/>
          </p:nvSpPr>
          <p:spPr bwMode="auto">
            <a:xfrm>
              <a:off x="1104" y="1824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62474" name="Oval 10"/>
            <p:cNvSpPr>
              <a:spLocks noChangeArrowheads="1"/>
            </p:cNvSpPr>
            <p:nvPr/>
          </p:nvSpPr>
          <p:spPr bwMode="auto">
            <a:xfrm>
              <a:off x="2496" y="1824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62475" name="Oval 11"/>
            <p:cNvSpPr>
              <a:spLocks noChangeArrowheads="1"/>
            </p:cNvSpPr>
            <p:nvPr/>
          </p:nvSpPr>
          <p:spPr bwMode="auto">
            <a:xfrm>
              <a:off x="2448" y="177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6" name="Line 12"/>
            <p:cNvSpPr>
              <a:spLocks noChangeShapeType="1"/>
            </p:cNvSpPr>
            <p:nvPr/>
          </p:nvSpPr>
          <p:spPr bwMode="auto">
            <a:xfrm>
              <a:off x="240" y="233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 flipV="1">
              <a:off x="672" y="1947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>
              <a:off x="672" y="2427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9" name="Line 15"/>
            <p:cNvSpPr>
              <a:spLocks noChangeShapeType="1"/>
            </p:cNvSpPr>
            <p:nvPr/>
          </p:nvSpPr>
          <p:spPr bwMode="auto">
            <a:xfrm>
              <a:off x="1392" y="1947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0" name="Line 16"/>
            <p:cNvSpPr>
              <a:spLocks noChangeShapeType="1"/>
            </p:cNvSpPr>
            <p:nvPr/>
          </p:nvSpPr>
          <p:spPr bwMode="auto">
            <a:xfrm flipV="1">
              <a:off x="1248" y="2091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Line 17"/>
            <p:cNvSpPr>
              <a:spLocks noChangeShapeType="1"/>
            </p:cNvSpPr>
            <p:nvPr/>
          </p:nvSpPr>
          <p:spPr bwMode="auto">
            <a:xfrm flipV="1">
              <a:off x="1344" y="2043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2" name="Line 18"/>
            <p:cNvSpPr>
              <a:spLocks noChangeShapeType="1"/>
            </p:cNvSpPr>
            <p:nvPr/>
          </p:nvSpPr>
          <p:spPr bwMode="auto">
            <a:xfrm>
              <a:off x="1392" y="2715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Line 19"/>
            <p:cNvSpPr>
              <a:spLocks noChangeShapeType="1"/>
            </p:cNvSpPr>
            <p:nvPr/>
          </p:nvSpPr>
          <p:spPr bwMode="auto">
            <a:xfrm>
              <a:off x="2064" y="1947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4" name="Line 20"/>
            <p:cNvSpPr>
              <a:spLocks noChangeShapeType="1"/>
            </p:cNvSpPr>
            <p:nvPr/>
          </p:nvSpPr>
          <p:spPr bwMode="auto">
            <a:xfrm flipV="1">
              <a:off x="2016" y="2091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5" name="Text Box 21"/>
            <p:cNvSpPr txBox="1">
              <a:spLocks noChangeArrowheads="1"/>
            </p:cNvSpPr>
            <p:nvPr/>
          </p:nvSpPr>
          <p:spPr bwMode="auto">
            <a:xfrm>
              <a:off x="672" y="1824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2486" name="Text Box 22"/>
            <p:cNvSpPr txBox="1">
              <a:spLocks noChangeArrowheads="1"/>
            </p:cNvSpPr>
            <p:nvPr/>
          </p:nvSpPr>
          <p:spPr bwMode="auto">
            <a:xfrm>
              <a:off x="1440" y="1680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2487" name="Text Box 23"/>
            <p:cNvSpPr txBox="1">
              <a:spLocks noChangeArrowheads="1"/>
            </p:cNvSpPr>
            <p:nvPr/>
          </p:nvSpPr>
          <p:spPr bwMode="auto">
            <a:xfrm>
              <a:off x="2112" y="1680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cxnSp>
          <p:nvCxnSpPr>
            <p:cNvPr id="62488" name="AutoShape 24"/>
            <p:cNvCxnSpPr>
              <a:cxnSpLocks noChangeShapeType="1"/>
            </p:cNvCxnSpPr>
            <p:nvPr/>
          </p:nvCxnSpPr>
          <p:spPr bwMode="auto">
            <a:xfrm rot="5400000" flipV="1">
              <a:off x="1872" y="1179"/>
              <a:ext cx="8" cy="1256"/>
            </a:xfrm>
            <a:prstGeom prst="curvedConnector3">
              <a:avLst>
                <a:gd name="adj1" fmla="val -2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2489" name="Text Box 25"/>
            <p:cNvSpPr txBox="1">
              <a:spLocks noChangeArrowheads="1"/>
            </p:cNvSpPr>
            <p:nvPr/>
          </p:nvSpPr>
          <p:spPr bwMode="auto">
            <a:xfrm>
              <a:off x="672" y="2544"/>
              <a:ext cx="271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62490" name="Text Box 26"/>
            <p:cNvSpPr txBox="1">
              <a:spLocks noChangeArrowheads="1"/>
            </p:cNvSpPr>
            <p:nvPr/>
          </p:nvSpPr>
          <p:spPr bwMode="auto">
            <a:xfrm>
              <a:off x="2207" y="2304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62491" name="Text Box 27"/>
            <p:cNvSpPr txBox="1">
              <a:spLocks noChangeArrowheads="1"/>
            </p:cNvSpPr>
            <p:nvPr/>
          </p:nvSpPr>
          <p:spPr bwMode="auto">
            <a:xfrm>
              <a:off x="1440" y="2736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62492" name="Text Box 28"/>
            <p:cNvSpPr txBox="1">
              <a:spLocks noChangeArrowheads="1"/>
            </p:cNvSpPr>
            <p:nvPr/>
          </p:nvSpPr>
          <p:spPr bwMode="auto">
            <a:xfrm>
              <a:off x="1729" y="1296"/>
              <a:ext cx="30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latin typeface="Lucida Sans Unicode" charset="0"/>
                </a:rPr>
                <a:t>ε</a:t>
              </a:r>
            </a:p>
          </p:txBody>
        </p:sp>
        <p:sp>
          <p:nvSpPr>
            <p:cNvPr id="62493" name="Text Box 29"/>
            <p:cNvSpPr txBox="1">
              <a:spLocks noChangeArrowheads="1"/>
            </p:cNvSpPr>
            <p:nvPr/>
          </p:nvSpPr>
          <p:spPr bwMode="auto">
            <a:xfrm>
              <a:off x="1008" y="2160"/>
              <a:ext cx="30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latin typeface="Lucida Sans Unicode" charset="0"/>
                </a:rPr>
                <a:t>ε</a:t>
              </a:r>
            </a:p>
          </p:txBody>
        </p:sp>
        <p:sp>
          <p:nvSpPr>
            <p:cNvPr id="62494" name="Text Box 30"/>
            <p:cNvSpPr txBox="1">
              <a:spLocks noChangeArrowheads="1"/>
            </p:cNvSpPr>
            <p:nvPr/>
          </p:nvSpPr>
          <p:spPr bwMode="auto">
            <a:xfrm>
              <a:off x="1536" y="2256"/>
              <a:ext cx="30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latin typeface="Lucida Sans Unicode" charset="0"/>
                </a:rPr>
                <a:t>ε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Processing a String</a:t>
            </a:r>
          </a:p>
        </p:txBody>
      </p:sp>
      <p:sp>
        <p:nvSpPr>
          <p:cNvPr id="1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AAF2-880E-854E-9DAF-D1D3E6727143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01625" y="2133600"/>
            <a:ext cx="8842375" cy="4724400"/>
            <a:chOff x="0" y="150"/>
            <a:chExt cx="5570" cy="3744"/>
          </a:xfrm>
        </p:grpSpPr>
        <p:sp>
          <p:nvSpPr>
            <p:cNvPr id="18436" name="Oval 4"/>
            <p:cNvSpPr>
              <a:spLocks noChangeArrowheads="1"/>
            </p:cNvSpPr>
            <p:nvPr/>
          </p:nvSpPr>
          <p:spPr bwMode="auto">
            <a:xfrm>
              <a:off x="288" y="1878"/>
              <a:ext cx="384" cy="288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Love</a:t>
              </a:r>
            </a:p>
          </p:txBody>
        </p:sp>
        <p:grpSp>
          <p:nvGrpSpPr>
            <p:cNvPr id="18437" name="Group 5"/>
            <p:cNvGrpSpPr>
              <a:grpSpLocks/>
            </p:cNvGrpSpPr>
            <p:nvPr/>
          </p:nvGrpSpPr>
          <p:grpSpPr bwMode="auto">
            <a:xfrm>
              <a:off x="0" y="1398"/>
              <a:ext cx="420" cy="528"/>
              <a:chOff x="0" y="1392"/>
              <a:chExt cx="420" cy="528"/>
            </a:xfrm>
          </p:grpSpPr>
          <p:sp>
            <p:nvSpPr>
              <p:cNvPr id="18438" name="Text Box 6"/>
              <p:cNvSpPr txBox="1">
                <a:spLocks noChangeArrowheads="1"/>
              </p:cNvSpPr>
              <p:nvPr/>
            </p:nvSpPr>
            <p:spPr bwMode="auto">
              <a:xfrm>
                <a:off x="0" y="1392"/>
                <a:ext cx="42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Start</a:t>
                </a:r>
              </a:p>
            </p:txBody>
          </p:sp>
          <p:sp>
            <p:nvSpPr>
              <p:cNvPr id="18439" name="Line 7"/>
              <p:cNvSpPr>
                <a:spLocks noChangeShapeType="1"/>
              </p:cNvSpPr>
              <p:nvPr/>
            </p:nvSpPr>
            <p:spPr bwMode="auto">
              <a:xfrm>
                <a:off x="202" y="1680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440" name="Group 8"/>
            <p:cNvGrpSpPr>
              <a:grpSpLocks/>
            </p:cNvGrpSpPr>
            <p:nvPr/>
          </p:nvGrpSpPr>
          <p:grpSpPr bwMode="auto">
            <a:xfrm>
              <a:off x="528" y="1398"/>
              <a:ext cx="864" cy="1248"/>
              <a:chOff x="528" y="1392"/>
              <a:chExt cx="864" cy="1248"/>
            </a:xfrm>
          </p:grpSpPr>
          <p:sp>
            <p:nvSpPr>
              <p:cNvPr id="18441" name="Oval 9"/>
              <p:cNvSpPr>
                <a:spLocks noChangeArrowheads="1"/>
              </p:cNvSpPr>
              <p:nvPr/>
            </p:nvSpPr>
            <p:spPr bwMode="auto">
              <a:xfrm>
                <a:off x="720" y="2352"/>
                <a:ext cx="672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Love-15</a:t>
                </a:r>
              </a:p>
            </p:txBody>
          </p:sp>
          <p:sp>
            <p:nvSpPr>
              <p:cNvPr id="18442" name="Oval 1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15-Love</a:t>
                </a:r>
              </a:p>
            </p:txBody>
          </p:sp>
          <p:sp>
            <p:nvSpPr>
              <p:cNvPr id="18443" name="Line 11"/>
              <p:cNvSpPr>
                <a:spLocks noChangeShapeType="1"/>
              </p:cNvSpPr>
              <p:nvPr/>
            </p:nvSpPr>
            <p:spPr bwMode="auto">
              <a:xfrm flipV="1">
                <a:off x="576" y="1632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44" name="Line 12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45" name="Text Box 13"/>
              <p:cNvSpPr txBox="1">
                <a:spLocks noChangeArrowheads="1"/>
              </p:cNvSpPr>
              <p:nvPr/>
            </p:nvSpPr>
            <p:spPr bwMode="auto">
              <a:xfrm>
                <a:off x="528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446" name="Text Box 14"/>
              <p:cNvSpPr txBox="1">
                <a:spLocks noChangeArrowheads="1"/>
              </p:cNvSpPr>
              <p:nvPr/>
            </p:nvSpPr>
            <p:spPr bwMode="auto">
              <a:xfrm>
                <a:off x="528" y="220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8447" name="Group 15"/>
            <p:cNvGrpSpPr>
              <a:grpSpLocks/>
            </p:cNvGrpSpPr>
            <p:nvPr/>
          </p:nvGrpSpPr>
          <p:grpSpPr bwMode="auto">
            <a:xfrm>
              <a:off x="1344" y="966"/>
              <a:ext cx="1008" cy="2016"/>
              <a:chOff x="1344" y="960"/>
              <a:chExt cx="1008" cy="2016"/>
            </a:xfrm>
          </p:grpSpPr>
          <p:sp>
            <p:nvSpPr>
              <p:cNvPr id="18448" name="Oval 16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Love-30</a:t>
                </a:r>
              </a:p>
            </p:txBody>
          </p:sp>
          <p:sp>
            <p:nvSpPr>
              <p:cNvPr id="18449" name="Oval 17"/>
              <p:cNvSpPr>
                <a:spLocks noChangeArrowheads="1"/>
              </p:cNvSpPr>
              <p:nvPr/>
            </p:nvSpPr>
            <p:spPr bwMode="auto">
              <a:xfrm>
                <a:off x="1776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15-all</a:t>
                </a:r>
              </a:p>
            </p:txBody>
          </p:sp>
          <p:sp>
            <p:nvSpPr>
              <p:cNvPr id="18450" name="Oval 18"/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30-Love</a:t>
                </a:r>
              </a:p>
            </p:txBody>
          </p:sp>
          <p:sp>
            <p:nvSpPr>
              <p:cNvPr id="18451" name="Line 19"/>
              <p:cNvSpPr>
                <a:spLocks noChangeShapeType="1"/>
              </p:cNvSpPr>
              <p:nvPr/>
            </p:nvSpPr>
            <p:spPr bwMode="auto">
              <a:xfrm flipV="1">
                <a:off x="1344" y="120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52" name="Line 20"/>
              <p:cNvSpPr>
                <a:spLocks noChangeShapeType="1"/>
              </p:cNvSpPr>
              <p:nvPr/>
            </p:nvSpPr>
            <p:spPr bwMode="auto">
              <a:xfrm>
                <a:off x="1344" y="1632"/>
                <a:ext cx="52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53" name="Line 21"/>
              <p:cNvSpPr>
                <a:spLocks noChangeShapeType="1"/>
              </p:cNvSpPr>
              <p:nvPr/>
            </p:nvSpPr>
            <p:spPr bwMode="auto">
              <a:xfrm flipV="1">
                <a:off x="1344" y="2112"/>
                <a:ext cx="52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54" name="Line 22"/>
              <p:cNvSpPr>
                <a:spLocks noChangeShapeType="1"/>
              </p:cNvSpPr>
              <p:nvPr/>
            </p:nvSpPr>
            <p:spPr bwMode="auto">
              <a:xfrm>
                <a:off x="1344" y="2592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55" name="Text Box 23"/>
              <p:cNvSpPr txBox="1">
                <a:spLocks noChangeArrowheads="1"/>
              </p:cNvSpPr>
              <p:nvPr/>
            </p:nvSpPr>
            <p:spPr bwMode="auto">
              <a:xfrm>
                <a:off x="148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456" name="Text Box 24"/>
              <p:cNvSpPr txBox="1">
                <a:spLocks noChangeArrowheads="1"/>
              </p:cNvSpPr>
              <p:nvPr/>
            </p:nvSpPr>
            <p:spPr bwMode="auto">
              <a:xfrm>
                <a:off x="1392" y="1153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457" name="Text Box 25"/>
              <p:cNvSpPr txBox="1">
                <a:spLocks noChangeArrowheads="1"/>
              </p:cNvSpPr>
              <p:nvPr/>
            </p:nvSpPr>
            <p:spPr bwMode="auto">
              <a:xfrm>
                <a:off x="148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8458" name="Text Box 26"/>
              <p:cNvSpPr txBox="1">
                <a:spLocks noChangeArrowheads="1"/>
              </p:cNvSpPr>
              <p:nvPr/>
            </p:nvSpPr>
            <p:spPr bwMode="auto">
              <a:xfrm>
                <a:off x="1392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8459" name="Group 27"/>
            <p:cNvGrpSpPr>
              <a:grpSpLocks/>
            </p:cNvGrpSpPr>
            <p:nvPr/>
          </p:nvGrpSpPr>
          <p:grpSpPr bwMode="auto">
            <a:xfrm>
              <a:off x="2208" y="582"/>
              <a:ext cx="1008" cy="2784"/>
              <a:chOff x="2208" y="576"/>
              <a:chExt cx="1008" cy="2784"/>
            </a:xfrm>
          </p:grpSpPr>
          <p:sp>
            <p:nvSpPr>
              <p:cNvPr id="18460" name="Oval 28"/>
              <p:cNvSpPr>
                <a:spLocks noChangeArrowheads="1"/>
              </p:cNvSpPr>
              <p:nvPr/>
            </p:nvSpPr>
            <p:spPr bwMode="auto">
              <a:xfrm>
                <a:off x="2592" y="3072"/>
                <a:ext cx="624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Love-40</a:t>
                </a:r>
              </a:p>
            </p:txBody>
          </p:sp>
          <p:sp>
            <p:nvSpPr>
              <p:cNvPr id="18461" name="Oval 29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15-30</a:t>
                </a:r>
              </a:p>
            </p:txBody>
          </p:sp>
          <p:sp>
            <p:nvSpPr>
              <p:cNvPr id="18462" name="Oval 30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30-15</a:t>
                </a:r>
              </a:p>
            </p:txBody>
          </p:sp>
          <p:sp>
            <p:nvSpPr>
              <p:cNvPr id="18463" name="Oval 31"/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576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40-Love</a:t>
                </a:r>
              </a:p>
            </p:txBody>
          </p:sp>
          <p:sp>
            <p:nvSpPr>
              <p:cNvPr id="18464" name="Line 32"/>
              <p:cNvSpPr>
                <a:spLocks noChangeShapeType="1"/>
              </p:cNvSpPr>
              <p:nvPr/>
            </p:nvSpPr>
            <p:spPr bwMode="auto">
              <a:xfrm flipV="1">
                <a:off x="2256" y="816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65" name="Line 33"/>
              <p:cNvSpPr>
                <a:spLocks noChangeShapeType="1"/>
              </p:cNvSpPr>
              <p:nvPr/>
            </p:nvSpPr>
            <p:spPr bwMode="auto">
              <a:xfrm>
                <a:off x="2256" y="120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66" name="Line 34"/>
              <p:cNvSpPr>
                <a:spLocks noChangeShapeType="1"/>
              </p:cNvSpPr>
              <p:nvPr/>
            </p:nvSpPr>
            <p:spPr bwMode="auto">
              <a:xfrm flipV="1">
                <a:off x="2208" y="1680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67" name="Line 35"/>
              <p:cNvSpPr>
                <a:spLocks noChangeShapeType="1"/>
              </p:cNvSpPr>
              <p:nvPr/>
            </p:nvSpPr>
            <p:spPr bwMode="auto">
              <a:xfrm>
                <a:off x="2208" y="2112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68" name="Line 36"/>
              <p:cNvSpPr>
                <a:spLocks noChangeShapeType="1"/>
              </p:cNvSpPr>
              <p:nvPr/>
            </p:nvSpPr>
            <p:spPr bwMode="auto">
              <a:xfrm flipV="1">
                <a:off x="2304" y="254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69" name="Line 37"/>
              <p:cNvSpPr>
                <a:spLocks noChangeShapeType="1"/>
              </p:cNvSpPr>
              <p:nvPr/>
            </p:nvSpPr>
            <p:spPr bwMode="auto">
              <a:xfrm>
                <a:off x="2304" y="2928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70" name="Text Box 38"/>
              <p:cNvSpPr txBox="1">
                <a:spLocks noChangeArrowheads="1"/>
              </p:cNvSpPr>
              <p:nvPr/>
            </p:nvSpPr>
            <p:spPr bwMode="auto">
              <a:xfrm>
                <a:off x="2304" y="2495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471" name="Text Box 39"/>
              <p:cNvSpPr txBox="1">
                <a:spLocks noChangeArrowheads="1"/>
              </p:cNvSpPr>
              <p:nvPr/>
            </p:nvSpPr>
            <p:spPr bwMode="auto">
              <a:xfrm>
                <a:off x="2304" y="163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472" name="Text Box 40"/>
              <p:cNvSpPr txBox="1">
                <a:spLocks noChangeArrowheads="1"/>
              </p:cNvSpPr>
              <p:nvPr/>
            </p:nvSpPr>
            <p:spPr bwMode="auto">
              <a:xfrm>
                <a:off x="2304" y="719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473" name="Text Box 41"/>
              <p:cNvSpPr txBox="1">
                <a:spLocks noChangeArrowheads="1"/>
              </p:cNvSpPr>
              <p:nvPr/>
            </p:nvSpPr>
            <p:spPr bwMode="auto">
              <a:xfrm>
                <a:off x="2304" y="29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8474" name="Text Box 42"/>
              <p:cNvSpPr txBox="1">
                <a:spLocks noChangeArrowheads="1"/>
              </p:cNvSpPr>
              <p:nvPr/>
            </p:nvSpPr>
            <p:spPr bwMode="auto">
              <a:xfrm>
                <a:off x="2304" y="2159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8475" name="Text Box 43"/>
              <p:cNvSpPr txBox="1">
                <a:spLocks noChangeArrowheads="1"/>
              </p:cNvSpPr>
              <p:nvPr/>
            </p:nvSpPr>
            <p:spPr bwMode="auto">
              <a:xfrm>
                <a:off x="2304" y="1295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8476" name="Group 44"/>
            <p:cNvGrpSpPr>
              <a:grpSpLocks/>
            </p:cNvGrpSpPr>
            <p:nvPr/>
          </p:nvGrpSpPr>
          <p:grpSpPr bwMode="auto">
            <a:xfrm>
              <a:off x="3120" y="150"/>
              <a:ext cx="1056" cy="3744"/>
              <a:chOff x="3120" y="144"/>
              <a:chExt cx="1056" cy="3744"/>
            </a:xfrm>
          </p:grpSpPr>
          <p:grpSp>
            <p:nvGrpSpPr>
              <p:cNvPr id="18477" name="Group 45"/>
              <p:cNvGrpSpPr>
                <a:grpSpLocks/>
              </p:cNvGrpSpPr>
              <p:nvPr/>
            </p:nvGrpSpPr>
            <p:grpSpPr bwMode="auto">
              <a:xfrm>
                <a:off x="3504" y="144"/>
                <a:ext cx="672" cy="480"/>
                <a:chOff x="4128" y="864"/>
                <a:chExt cx="672" cy="480"/>
              </a:xfrm>
            </p:grpSpPr>
            <p:sp>
              <p:nvSpPr>
                <p:cNvPr id="18478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912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Server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18479" name="Oval 47"/>
                <p:cNvSpPr>
                  <a:spLocks noChangeArrowheads="1"/>
                </p:cNvSpPr>
                <p:nvPr/>
              </p:nvSpPr>
              <p:spPr bwMode="auto">
                <a:xfrm>
                  <a:off x="4128" y="864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8480" name="Group 48"/>
              <p:cNvGrpSpPr>
                <a:grpSpLocks/>
              </p:cNvGrpSpPr>
              <p:nvPr/>
            </p:nvGrpSpPr>
            <p:grpSpPr bwMode="auto">
              <a:xfrm>
                <a:off x="3504" y="3408"/>
                <a:ext cx="672" cy="480"/>
                <a:chOff x="4032" y="2400"/>
                <a:chExt cx="672" cy="480"/>
              </a:xfrm>
            </p:grpSpPr>
            <p:sp>
              <p:nvSpPr>
                <p:cNvPr id="18481" name="Oval 49"/>
                <p:cNvSpPr>
                  <a:spLocks noChangeArrowheads="1"/>
                </p:cNvSpPr>
                <p:nvPr/>
              </p:nvSpPr>
              <p:spPr bwMode="auto">
                <a:xfrm>
                  <a:off x="4080" y="2448"/>
                  <a:ext cx="576" cy="384"/>
                </a:xfrm>
                <a:prstGeom prst="ellipse">
                  <a:avLst/>
                </a:prstGeom>
                <a:solidFill>
                  <a:srgbClr val="FF99CC">
                    <a:alpha val="50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Opp</a:t>
                  </a:r>
                  <a:r>
                    <a:rPr lang="ja-JP" altLang="en-US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’</a:t>
                  </a: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nt</a:t>
                  </a: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000000"/>
                      </a:solidFill>
                      <a:latin typeface="Tahoma" charset="0"/>
                      <a:ea typeface="ＭＳ Ｐゴシック" charset="0"/>
                    </a:rPr>
                    <a:t>Wins</a:t>
                  </a:r>
                </a:p>
              </p:txBody>
            </p:sp>
            <p:sp>
              <p:nvSpPr>
                <p:cNvPr id="18482" name="Oval 50"/>
                <p:cNvSpPr>
                  <a:spLocks noChangeArrowheads="1"/>
                </p:cNvSpPr>
                <p:nvPr/>
              </p:nvSpPr>
              <p:spPr bwMode="auto">
                <a:xfrm>
                  <a:off x="4032" y="2400"/>
                  <a:ext cx="672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483" name="Line 51"/>
              <p:cNvSpPr>
                <a:spLocks noChangeShapeType="1"/>
              </p:cNvSpPr>
              <p:nvPr/>
            </p:nvSpPr>
            <p:spPr bwMode="auto">
              <a:xfrm>
                <a:off x="3168" y="33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84" name="Line 52"/>
              <p:cNvSpPr>
                <a:spLocks noChangeShapeType="1"/>
              </p:cNvSpPr>
              <p:nvPr/>
            </p:nvSpPr>
            <p:spPr bwMode="auto">
              <a:xfrm flipV="1">
                <a:off x="3120" y="480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85" name="Text Box 53"/>
              <p:cNvSpPr txBox="1">
                <a:spLocks noChangeArrowheads="1"/>
              </p:cNvSpPr>
              <p:nvPr/>
            </p:nvSpPr>
            <p:spPr bwMode="auto">
              <a:xfrm>
                <a:off x="3168" y="3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486" name="Text Box 54"/>
              <p:cNvSpPr txBox="1">
                <a:spLocks noChangeArrowheads="1"/>
              </p:cNvSpPr>
              <p:nvPr/>
            </p:nvSpPr>
            <p:spPr bwMode="auto">
              <a:xfrm>
                <a:off x="3216" y="3360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8487" name="Group 55"/>
            <p:cNvGrpSpPr>
              <a:grpSpLocks/>
            </p:cNvGrpSpPr>
            <p:nvPr/>
          </p:nvGrpSpPr>
          <p:grpSpPr bwMode="auto">
            <a:xfrm>
              <a:off x="3072" y="822"/>
              <a:ext cx="912" cy="2355"/>
              <a:chOff x="3072" y="816"/>
              <a:chExt cx="912" cy="2355"/>
            </a:xfrm>
          </p:grpSpPr>
          <p:sp>
            <p:nvSpPr>
              <p:cNvPr id="18488" name="Oval 56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40-15</a:t>
                </a:r>
              </a:p>
            </p:txBody>
          </p:sp>
          <p:sp>
            <p:nvSpPr>
              <p:cNvPr id="18489" name="Oval 57"/>
              <p:cNvSpPr>
                <a:spLocks noChangeArrowheads="1"/>
              </p:cNvSpPr>
              <p:nvPr/>
            </p:nvSpPr>
            <p:spPr bwMode="auto">
              <a:xfrm>
                <a:off x="3504" y="268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15-40</a:t>
                </a:r>
              </a:p>
            </p:txBody>
          </p:sp>
          <p:sp>
            <p:nvSpPr>
              <p:cNvPr id="18490" name="Oval 58"/>
              <p:cNvSpPr>
                <a:spLocks noChangeArrowheads="1"/>
              </p:cNvSpPr>
              <p:nvPr/>
            </p:nvSpPr>
            <p:spPr bwMode="auto">
              <a:xfrm>
                <a:off x="3504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30-all</a:t>
                </a:r>
              </a:p>
            </p:txBody>
          </p:sp>
          <p:sp>
            <p:nvSpPr>
              <p:cNvPr id="18491" name="Line 59"/>
              <p:cNvSpPr>
                <a:spLocks noChangeShapeType="1"/>
              </p:cNvSpPr>
              <p:nvPr/>
            </p:nvSpPr>
            <p:spPr bwMode="auto">
              <a:xfrm>
                <a:off x="3120" y="81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92" name="Line 60"/>
              <p:cNvSpPr>
                <a:spLocks noChangeShapeType="1"/>
              </p:cNvSpPr>
              <p:nvPr/>
            </p:nvSpPr>
            <p:spPr bwMode="auto">
              <a:xfrm flipV="1">
                <a:off x="3072" y="1344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93" name="Line 61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94" name="Line 62"/>
              <p:cNvSpPr>
                <a:spLocks noChangeShapeType="1"/>
              </p:cNvSpPr>
              <p:nvPr/>
            </p:nvSpPr>
            <p:spPr bwMode="auto">
              <a:xfrm flipV="1">
                <a:off x="3072" y="2112"/>
                <a:ext cx="52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95" name="Line 63"/>
              <p:cNvSpPr>
                <a:spLocks noChangeShapeType="1"/>
              </p:cNvSpPr>
              <p:nvPr/>
            </p:nvSpPr>
            <p:spPr bwMode="auto">
              <a:xfrm>
                <a:off x="3072" y="2544"/>
                <a:ext cx="52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96" name="Line 64"/>
              <p:cNvSpPr>
                <a:spLocks noChangeShapeType="1"/>
              </p:cNvSpPr>
              <p:nvPr/>
            </p:nvSpPr>
            <p:spPr bwMode="auto">
              <a:xfrm flipV="1">
                <a:off x="3168" y="2928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497" name="Text Box 65"/>
              <p:cNvSpPr txBox="1">
                <a:spLocks noChangeArrowheads="1"/>
              </p:cNvSpPr>
              <p:nvPr/>
            </p:nvSpPr>
            <p:spPr bwMode="auto">
              <a:xfrm>
                <a:off x="3216" y="2880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498" name="Text Box 66"/>
              <p:cNvSpPr txBox="1">
                <a:spLocks noChangeArrowheads="1"/>
              </p:cNvSpPr>
              <p:nvPr/>
            </p:nvSpPr>
            <p:spPr bwMode="auto">
              <a:xfrm>
                <a:off x="3168" y="2064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499" name="Text Box 67"/>
              <p:cNvSpPr txBox="1">
                <a:spLocks noChangeArrowheads="1"/>
              </p:cNvSpPr>
              <p:nvPr/>
            </p:nvSpPr>
            <p:spPr bwMode="auto">
              <a:xfrm>
                <a:off x="3168" y="1247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500" name="Text Box 68"/>
              <p:cNvSpPr txBox="1">
                <a:spLocks noChangeArrowheads="1"/>
              </p:cNvSpPr>
              <p:nvPr/>
            </p:nvSpPr>
            <p:spPr bwMode="auto">
              <a:xfrm>
                <a:off x="3216" y="259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8501" name="Text Box 69"/>
              <p:cNvSpPr txBox="1">
                <a:spLocks noChangeArrowheads="1"/>
              </p:cNvSpPr>
              <p:nvPr/>
            </p:nvSpPr>
            <p:spPr bwMode="auto">
              <a:xfrm>
                <a:off x="3168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8502" name="Text Box 70"/>
              <p:cNvSpPr txBox="1">
                <a:spLocks noChangeArrowheads="1"/>
              </p:cNvSpPr>
              <p:nvPr/>
            </p:nvSpPr>
            <p:spPr bwMode="auto">
              <a:xfrm>
                <a:off x="3168" y="911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8503" name="Group 71"/>
            <p:cNvGrpSpPr>
              <a:grpSpLocks/>
            </p:cNvGrpSpPr>
            <p:nvPr/>
          </p:nvGrpSpPr>
          <p:grpSpPr bwMode="auto">
            <a:xfrm>
              <a:off x="3600" y="630"/>
              <a:ext cx="1152" cy="2784"/>
              <a:chOff x="3600" y="624"/>
              <a:chExt cx="1152" cy="2784"/>
            </a:xfrm>
          </p:grpSpPr>
          <p:sp>
            <p:nvSpPr>
              <p:cNvPr id="18504" name="Oval 7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30-40</a:t>
                </a:r>
              </a:p>
            </p:txBody>
          </p:sp>
          <p:sp>
            <p:nvSpPr>
              <p:cNvPr id="18505" name="Oval 73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40-30</a:t>
                </a:r>
              </a:p>
            </p:txBody>
          </p:sp>
          <p:sp>
            <p:nvSpPr>
              <p:cNvPr id="18506" name="Line 74"/>
              <p:cNvSpPr>
                <a:spLocks noChangeShapeType="1"/>
              </p:cNvSpPr>
              <p:nvPr/>
            </p:nvSpPr>
            <p:spPr bwMode="auto">
              <a:xfrm flipV="1">
                <a:off x="3744" y="624"/>
                <a:ext cx="9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507" name="Line 7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9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508" name="Line 76"/>
              <p:cNvSpPr>
                <a:spLocks noChangeShapeType="1"/>
              </p:cNvSpPr>
              <p:nvPr/>
            </p:nvSpPr>
            <p:spPr bwMode="auto">
              <a:xfrm>
                <a:off x="3936" y="134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509" name="Line 77"/>
              <p:cNvSpPr>
                <a:spLocks noChangeShapeType="1"/>
              </p:cNvSpPr>
              <p:nvPr/>
            </p:nvSpPr>
            <p:spPr bwMode="auto">
              <a:xfrm flipV="1">
                <a:off x="3936" y="1680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510" name="Line 78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43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511" name="Line 79"/>
              <p:cNvSpPr>
                <a:spLocks noChangeShapeType="1"/>
              </p:cNvSpPr>
              <p:nvPr/>
            </p:nvSpPr>
            <p:spPr bwMode="auto">
              <a:xfrm flipV="1">
                <a:off x="3936" y="2496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512" name="Text Box 80"/>
              <p:cNvSpPr txBox="1">
                <a:spLocks noChangeArrowheads="1"/>
              </p:cNvSpPr>
              <p:nvPr/>
            </p:nvSpPr>
            <p:spPr bwMode="auto">
              <a:xfrm>
                <a:off x="4032" y="2400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513" name="Text Box 81"/>
              <p:cNvSpPr txBox="1">
                <a:spLocks noChangeArrowheads="1"/>
              </p:cNvSpPr>
              <p:nvPr/>
            </p:nvSpPr>
            <p:spPr bwMode="auto">
              <a:xfrm>
                <a:off x="4032" y="1584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514" name="Text Box 82"/>
              <p:cNvSpPr txBox="1">
                <a:spLocks noChangeArrowheads="1"/>
              </p:cNvSpPr>
              <p:nvPr/>
            </p:nvSpPr>
            <p:spPr bwMode="auto">
              <a:xfrm>
                <a:off x="3600" y="768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515" name="Text Box 83"/>
              <p:cNvSpPr txBox="1">
                <a:spLocks noChangeArrowheads="1"/>
              </p:cNvSpPr>
              <p:nvPr/>
            </p:nvSpPr>
            <p:spPr bwMode="auto">
              <a:xfrm>
                <a:off x="3600" y="3072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8516" name="Text Box 84"/>
              <p:cNvSpPr txBox="1">
                <a:spLocks noChangeArrowheads="1"/>
              </p:cNvSpPr>
              <p:nvPr/>
            </p:nvSpPr>
            <p:spPr bwMode="auto">
              <a:xfrm>
                <a:off x="4032" y="196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8517" name="Text Box 85"/>
              <p:cNvSpPr txBox="1">
                <a:spLocks noChangeArrowheads="1"/>
              </p:cNvSpPr>
              <p:nvPr/>
            </p:nvSpPr>
            <p:spPr bwMode="auto">
              <a:xfrm>
                <a:off x="4032" y="1153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8518" name="Group 86"/>
            <p:cNvGrpSpPr>
              <a:grpSpLocks/>
            </p:cNvGrpSpPr>
            <p:nvPr/>
          </p:nvGrpSpPr>
          <p:grpSpPr bwMode="auto">
            <a:xfrm>
              <a:off x="4032" y="582"/>
              <a:ext cx="1440" cy="2880"/>
              <a:chOff x="4032" y="576"/>
              <a:chExt cx="1440" cy="2880"/>
            </a:xfrm>
          </p:grpSpPr>
          <p:sp>
            <p:nvSpPr>
              <p:cNvPr id="18519" name="Oval 87"/>
              <p:cNvSpPr>
                <a:spLocks noChangeArrowheads="1"/>
              </p:cNvSpPr>
              <p:nvPr/>
            </p:nvSpPr>
            <p:spPr bwMode="auto">
              <a:xfrm>
                <a:off x="4992" y="1872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deuce</a:t>
                </a:r>
              </a:p>
            </p:txBody>
          </p:sp>
          <p:sp>
            <p:nvSpPr>
              <p:cNvPr id="18520" name="Line 88"/>
              <p:cNvSpPr>
                <a:spLocks noChangeShapeType="1"/>
              </p:cNvSpPr>
              <p:nvPr/>
            </p:nvSpPr>
            <p:spPr bwMode="auto">
              <a:xfrm flipH="1" flipV="1">
                <a:off x="4032" y="576"/>
                <a:ext cx="48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521" name="Line 89"/>
              <p:cNvSpPr>
                <a:spLocks noChangeShapeType="1"/>
              </p:cNvSpPr>
              <p:nvPr/>
            </p:nvSpPr>
            <p:spPr bwMode="auto">
              <a:xfrm>
                <a:off x="4704" y="1680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522" name="Line 90"/>
              <p:cNvSpPr>
                <a:spLocks noChangeShapeType="1"/>
              </p:cNvSpPr>
              <p:nvPr/>
            </p:nvSpPr>
            <p:spPr bwMode="auto">
              <a:xfrm flipV="1">
                <a:off x="4704" y="211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523" name="Line 91"/>
              <p:cNvSpPr>
                <a:spLocks noChangeShapeType="1"/>
              </p:cNvSpPr>
              <p:nvPr/>
            </p:nvSpPr>
            <p:spPr bwMode="auto">
              <a:xfrm flipH="1">
                <a:off x="4032" y="2544"/>
                <a:ext cx="48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524" name="Text Box 92"/>
              <p:cNvSpPr txBox="1">
                <a:spLocks noChangeArrowheads="1"/>
              </p:cNvSpPr>
              <p:nvPr/>
            </p:nvSpPr>
            <p:spPr bwMode="auto">
              <a:xfrm>
                <a:off x="4752" y="2016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525" name="Text Box 93"/>
              <p:cNvSpPr txBox="1">
                <a:spLocks noChangeArrowheads="1"/>
              </p:cNvSpPr>
              <p:nvPr/>
            </p:nvSpPr>
            <p:spPr bwMode="auto">
              <a:xfrm>
                <a:off x="4128" y="911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526" name="Text Box 94"/>
              <p:cNvSpPr txBox="1">
                <a:spLocks noChangeArrowheads="1"/>
              </p:cNvSpPr>
              <p:nvPr/>
            </p:nvSpPr>
            <p:spPr bwMode="auto">
              <a:xfrm>
                <a:off x="4752" y="1728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8527" name="Text Box 95"/>
              <p:cNvSpPr txBox="1">
                <a:spLocks noChangeArrowheads="1"/>
              </p:cNvSpPr>
              <p:nvPr/>
            </p:nvSpPr>
            <p:spPr bwMode="auto">
              <a:xfrm>
                <a:off x="4128" y="2832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8528" name="Group 96"/>
            <p:cNvGrpSpPr>
              <a:grpSpLocks/>
            </p:cNvGrpSpPr>
            <p:nvPr/>
          </p:nvGrpSpPr>
          <p:grpSpPr bwMode="auto">
            <a:xfrm>
              <a:off x="4752" y="774"/>
              <a:ext cx="480" cy="2496"/>
              <a:chOff x="4752" y="768"/>
              <a:chExt cx="480" cy="2496"/>
            </a:xfrm>
          </p:grpSpPr>
          <p:sp>
            <p:nvSpPr>
              <p:cNvPr id="18529" name="Oval 97"/>
              <p:cNvSpPr>
                <a:spLocks noChangeArrowheads="1"/>
              </p:cNvSpPr>
              <p:nvPr/>
            </p:nvSpPr>
            <p:spPr bwMode="auto">
              <a:xfrm>
                <a:off x="4752" y="2976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Ad-out</a:t>
                </a:r>
              </a:p>
            </p:txBody>
          </p:sp>
          <p:sp>
            <p:nvSpPr>
              <p:cNvPr id="18530" name="Oval 98"/>
              <p:cNvSpPr>
                <a:spLocks noChangeArrowheads="1"/>
              </p:cNvSpPr>
              <p:nvPr/>
            </p:nvSpPr>
            <p:spPr bwMode="auto">
              <a:xfrm>
                <a:off x="4752" y="768"/>
                <a:ext cx="480" cy="288"/>
              </a:xfrm>
              <a:prstGeom prst="ellipse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Ad-in</a:t>
                </a:r>
              </a:p>
            </p:txBody>
          </p:sp>
          <p:sp>
            <p:nvSpPr>
              <p:cNvPr id="18531" name="Line 99"/>
              <p:cNvSpPr>
                <a:spLocks noChangeShapeType="1"/>
              </p:cNvSpPr>
              <p:nvPr/>
            </p:nvSpPr>
            <p:spPr bwMode="auto">
              <a:xfrm flipH="1" flipV="1">
                <a:off x="4992" y="1056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532" name="Line 100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24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533" name="Text Box 101"/>
              <p:cNvSpPr txBox="1">
                <a:spLocks noChangeArrowheads="1"/>
              </p:cNvSpPr>
              <p:nvPr/>
            </p:nvSpPr>
            <p:spPr bwMode="auto">
              <a:xfrm>
                <a:off x="4992" y="13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534" name="Text Box 102"/>
              <p:cNvSpPr txBox="1">
                <a:spLocks noChangeArrowheads="1"/>
              </p:cNvSpPr>
              <p:nvPr/>
            </p:nvSpPr>
            <p:spPr bwMode="auto">
              <a:xfrm>
                <a:off x="4944" y="2448"/>
                <a:ext cx="194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  <p:grpSp>
          <p:nvGrpSpPr>
            <p:cNvPr id="18535" name="Group 103"/>
            <p:cNvGrpSpPr>
              <a:grpSpLocks/>
            </p:cNvGrpSpPr>
            <p:nvPr/>
          </p:nvGrpSpPr>
          <p:grpSpPr bwMode="auto">
            <a:xfrm>
              <a:off x="4176" y="384"/>
              <a:ext cx="1394" cy="3270"/>
              <a:chOff x="4176" y="378"/>
              <a:chExt cx="1394" cy="3270"/>
            </a:xfrm>
          </p:grpSpPr>
          <p:sp>
            <p:nvSpPr>
              <p:cNvPr id="18536" name="Text Box 104"/>
              <p:cNvSpPr txBox="1">
                <a:spLocks noChangeArrowheads="1"/>
              </p:cNvSpPr>
              <p:nvPr/>
            </p:nvSpPr>
            <p:spPr bwMode="auto">
              <a:xfrm>
                <a:off x="5328" y="2592"/>
                <a:ext cx="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537" name="Text Box 105"/>
              <p:cNvSpPr txBox="1">
                <a:spLocks noChangeArrowheads="1"/>
              </p:cNvSpPr>
              <p:nvPr/>
            </p:nvSpPr>
            <p:spPr bwMode="auto">
              <a:xfrm>
                <a:off x="5376" y="1296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  <p:sp>
            <p:nvSpPr>
              <p:cNvPr id="18538" name="Line 106"/>
              <p:cNvSpPr>
                <a:spLocks noChangeShapeType="1"/>
              </p:cNvSpPr>
              <p:nvPr/>
            </p:nvSpPr>
            <p:spPr bwMode="auto">
              <a:xfrm flipH="1" flipV="1">
                <a:off x="4176" y="378"/>
                <a:ext cx="62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539" name="Line 107"/>
              <p:cNvSpPr>
                <a:spLocks noChangeShapeType="1"/>
              </p:cNvSpPr>
              <p:nvPr/>
            </p:nvSpPr>
            <p:spPr bwMode="auto">
              <a:xfrm flipH="1">
                <a:off x="4176" y="3216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cxnSp>
            <p:nvCxnSpPr>
              <p:cNvPr id="18540" name="AutoShape 108"/>
              <p:cNvCxnSpPr>
                <a:cxnSpLocks noChangeShapeType="1"/>
              </p:cNvCxnSpPr>
              <p:nvPr/>
            </p:nvCxnSpPr>
            <p:spPr bwMode="auto">
              <a:xfrm flipV="1">
                <a:off x="5232" y="2112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41" name="AutoShape 109"/>
              <p:cNvCxnSpPr>
                <a:cxnSpLocks noChangeShapeType="1"/>
              </p:cNvCxnSpPr>
              <p:nvPr/>
            </p:nvCxnSpPr>
            <p:spPr bwMode="auto">
              <a:xfrm>
                <a:off x="5232" y="906"/>
                <a:ext cx="170" cy="100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8542" name="Text Box 110"/>
              <p:cNvSpPr txBox="1">
                <a:spLocks noChangeArrowheads="1"/>
              </p:cNvSpPr>
              <p:nvPr/>
            </p:nvSpPr>
            <p:spPr bwMode="auto">
              <a:xfrm>
                <a:off x="4416" y="576"/>
                <a:ext cx="180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18543" name="Text Box 111"/>
              <p:cNvSpPr txBox="1">
                <a:spLocks noChangeArrowheads="1"/>
              </p:cNvSpPr>
              <p:nvPr/>
            </p:nvSpPr>
            <p:spPr bwMode="auto">
              <a:xfrm>
                <a:off x="4368" y="3264"/>
                <a:ext cx="1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Tahoma" charset="0"/>
                    <a:ea typeface="ＭＳ Ｐゴシック" charset="0"/>
                  </a:rPr>
                  <a:t>o</a:t>
                </a:r>
              </a:p>
            </p:txBody>
          </p:sp>
        </p:grpSp>
      </p:grpSp>
      <p:sp>
        <p:nvSpPr>
          <p:cNvPr id="18544" name="Text Box 112"/>
          <p:cNvSpPr txBox="1">
            <a:spLocks noChangeArrowheads="1"/>
          </p:cNvSpPr>
          <p:nvPr/>
        </p:nvSpPr>
        <p:spPr bwMode="auto">
          <a:xfrm>
            <a:off x="441325" y="1938338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charset="0"/>
                <a:ea typeface="ＭＳ Ｐゴシック" charset="0"/>
              </a:rPr>
              <a:t>s o s o s o s o s o s s</a:t>
            </a:r>
          </a:p>
        </p:txBody>
      </p:sp>
      <p:sp>
        <p:nvSpPr>
          <p:cNvPr id="18545" name="Line 113"/>
          <p:cNvSpPr>
            <a:spLocks noChangeShapeType="1"/>
          </p:cNvSpPr>
          <p:nvPr/>
        </p:nvSpPr>
        <p:spPr bwMode="auto">
          <a:xfrm flipV="1">
            <a:off x="682632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8546" name="Text Box 114"/>
          <p:cNvSpPr txBox="1">
            <a:spLocks noChangeArrowheads="1"/>
          </p:cNvSpPr>
          <p:nvPr/>
        </p:nvSpPr>
        <p:spPr bwMode="auto">
          <a:xfrm>
            <a:off x="1600200" y="3276600"/>
            <a:ext cx="43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3366"/>
                </a:solidFill>
                <a:latin typeface="Tahoma" charset="0"/>
                <a:ea typeface="ＭＳ Ｐゴシック" charset="0"/>
              </a:rPr>
              <a:t>*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C1FD-5FBD-B147-9B1E-7E59CBCEF7F5}" type="slidenum">
              <a:rPr lang="en-US"/>
              <a:pPr/>
              <a:t>90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Extended Delta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419600"/>
          </a:xfrm>
        </p:spPr>
        <p:txBody>
          <a:bodyPr/>
          <a:lstStyle/>
          <a:p>
            <a:pPr marL="609600" indent="-609600"/>
            <a:r>
              <a:rPr lang="en-US" dirty="0">
                <a:solidFill>
                  <a:srgbClr val="993300"/>
                </a:solidFill>
              </a:rPr>
              <a:t>Intuition</a:t>
            </a:r>
            <a:r>
              <a:rPr lang="en-US" dirty="0"/>
              <a:t>:   (q, w) is the set of states you can reach from q following a path labeled w.</a:t>
            </a:r>
            <a:endParaRPr lang="en-US" dirty="0">
              <a:latin typeface="Lucida Sans Unicode" charset="0"/>
            </a:endParaRPr>
          </a:p>
          <a:p>
            <a:pPr marL="609600" indent="-609600"/>
            <a:r>
              <a:rPr lang="en-US" dirty="0">
                <a:solidFill>
                  <a:srgbClr val="3366FF"/>
                </a:solidFill>
              </a:rPr>
              <a:t>Basis</a:t>
            </a:r>
            <a:r>
              <a:rPr lang="en-US" dirty="0"/>
              <a:t>:   (q, </a:t>
            </a:r>
            <a:r>
              <a:rPr lang="en-US" dirty="0" err="1">
                <a:latin typeface="Lucida Sans Unicode" charset="0"/>
              </a:rPr>
              <a:t>ε</a:t>
            </a:r>
            <a:r>
              <a:rPr lang="en-US" dirty="0"/>
              <a:t>) = CL(q).</a:t>
            </a:r>
          </a:p>
          <a:p>
            <a:pPr marL="609600" indent="-609600"/>
            <a:r>
              <a:rPr lang="en-US" dirty="0">
                <a:solidFill>
                  <a:srgbClr val="3366FF"/>
                </a:solidFill>
              </a:rPr>
              <a:t>Induction</a:t>
            </a:r>
            <a:r>
              <a:rPr lang="en-US" dirty="0"/>
              <a:t>:   (q, </a:t>
            </a:r>
            <a:r>
              <a:rPr lang="en-US" dirty="0" err="1"/>
              <a:t>xa</a:t>
            </a:r>
            <a:r>
              <a:rPr lang="en-US" dirty="0"/>
              <a:t>) is computed by: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 dirty="0"/>
              <a:t>Start with   (q, x) = S.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 dirty="0"/>
              <a:t>Take the union of CL(</a:t>
            </a:r>
            <a:r>
              <a:rPr lang="en-US" sz="3200" dirty="0" err="1">
                <a:latin typeface="Lucida Sans Unicode" charset="0"/>
              </a:rPr>
              <a:t>δ</a:t>
            </a:r>
            <a:r>
              <a:rPr lang="en-US" dirty="0"/>
              <a:t>(p, a)) for all p in S.</a:t>
            </a:r>
          </a:p>
        </p:txBody>
      </p:sp>
      <p:grpSp>
        <p:nvGrpSpPr>
          <p:cNvPr id="64523" name="Group 11"/>
          <p:cNvGrpSpPr>
            <a:grpSpLocks/>
          </p:cNvGrpSpPr>
          <p:nvPr/>
        </p:nvGrpSpPr>
        <p:grpSpPr bwMode="auto">
          <a:xfrm>
            <a:off x="2621536" y="1802347"/>
            <a:ext cx="423863" cy="808038"/>
            <a:chOff x="624" y="432"/>
            <a:chExt cx="267" cy="509"/>
          </a:xfrm>
        </p:grpSpPr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672" y="432"/>
              <a:ext cx="1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Lucida Sans Unicode" charset="0"/>
                </a:rPr>
                <a:t>˄</a:t>
              </a:r>
            </a:p>
          </p:txBody>
        </p:sp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624" y="576"/>
              <a:ext cx="26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latin typeface="Lucida Sans Unicode" charset="0"/>
                </a:rPr>
                <a:t>δ</a:t>
              </a:r>
              <a:endParaRPr lang="en-US" sz="3200" dirty="0">
                <a:latin typeface="Lucida Sans Unicode" charset="0"/>
              </a:endParaRPr>
            </a:p>
          </p:txBody>
        </p:sp>
      </p:grpSp>
      <p:grpSp>
        <p:nvGrpSpPr>
          <p:cNvPr id="64526" name="Group 14"/>
          <p:cNvGrpSpPr>
            <a:grpSpLocks/>
          </p:cNvGrpSpPr>
          <p:nvPr/>
        </p:nvGrpSpPr>
        <p:grpSpPr bwMode="auto">
          <a:xfrm>
            <a:off x="2197128" y="2717928"/>
            <a:ext cx="423863" cy="808038"/>
            <a:chOff x="624" y="432"/>
            <a:chExt cx="267" cy="509"/>
          </a:xfrm>
        </p:grpSpPr>
        <p:sp>
          <p:nvSpPr>
            <p:cNvPr id="64527" name="Text Box 15"/>
            <p:cNvSpPr txBox="1">
              <a:spLocks noChangeArrowheads="1"/>
            </p:cNvSpPr>
            <p:nvPr/>
          </p:nvSpPr>
          <p:spPr bwMode="auto">
            <a:xfrm>
              <a:off x="672" y="432"/>
              <a:ext cx="1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Lucida Sans Unicode" charset="0"/>
                </a:rPr>
                <a:t>˄</a:t>
              </a:r>
            </a:p>
          </p:txBody>
        </p:sp>
        <p:sp>
          <p:nvSpPr>
            <p:cNvPr id="64528" name="Text Box 16"/>
            <p:cNvSpPr txBox="1">
              <a:spLocks noChangeArrowheads="1"/>
            </p:cNvSpPr>
            <p:nvPr/>
          </p:nvSpPr>
          <p:spPr bwMode="auto">
            <a:xfrm>
              <a:off x="624" y="576"/>
              <a:ext cx="26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latin typeface="Lucida Sans Unicode" charset="0"/>
                </a:rPr>
                <a:t>δ</a:t>
              </a:r>
              <a:endParaRPr lang="en-US" sz="3200" dirty="0">
                <a:latin typeface="Lucida Sans Unicode" charset="0"/>
              </a:endParaRPr>
            </a:p>
          </p:txBody>
        </p:sp>
      </p:grpSp>
      <p:grpSp>
        <p:nvGrpSpPr>
          <p:cNvPr id="64529" name="Group 17"/>
          <p:cNvGrpSpPr>
            <a:grpSpLocks/>
          </p:cNvGrpSpPr>
          <p:nvPr/>
        </p:nvGrpSpPr>
        <p:grpSpPr bwMode="auto">
          <a:xfrm>
            <a:off x="2903048" y="3804863"/>
            <a:ext cx="363538" cy="695325"/>
            <a:chOff x="624" y="432"/>
            <a:chExt cx="315" cy="658"/>
          </a:xfrm>
        </p:grpSpPr>
        <p:sp>
          <p:nvSpPr>
            <p:cNvPr id="64530" name="Text Box 18"/>
            <p:cNvSpPr txBox="1">
              <a:spLocks noChangeArrowheads="1"/>
            </p:cNvSpPr>
            <p:nvPr/>
          </p:nvSpPr>
          <p:spPr bwMode="auto">
            <a:xfrm>
              <a:off x="672" y="432"/>
              <a:ext cx="265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Lucida Sans Unicode" charset="0"/>
                </a:rPr>
                <a:t>˄</a:t>
              </a:r>
            </a:p>
          </p:txBody>
        </p:sp>
        <p:sp>
          <p:nvSpPr>
            <p:cNvPr id="64531" name="Text Box 19"/>
            <p:cNvSpPr txBox="1">
              <a:spLocks noChangeArrowheads="1"/>
            </p:cNvSpPr>
            <p:nvPr/>
          </p:nvSpPr>
          <p:spPr bwMode="auto">
            <a:xfrm>
              <a:off x="624" y="657"/>
              <a:ext cx="315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Lucida Sans Unicode" charset="0"/>
                </a:rPr>
                <a:t>δ</a:t>
              </a:r>
              <a:endParaRPr lang="en-US" dirty="0">
                <a:latin typeface="Lucida Sans Unicode" charset="0"/>
              </a:endParaRPr>
            </a:p>
          </p:txBody>
        </p:sp>
      </p:grpSp>
      <p:grpSp>
        <p:nvGrpSpPr>
          <p:cNvPr id="64532" name="Group 20"/>
          <p:cNvGrpSpPr>
            <a:grpSpLocks/>
          </p:cNvGrpSpPr>
          <p:nvPr/>
        </p:nvGrpSpPr>
        <p:grpSpPr bwMode="auto">
          <a:xfrm>
            <a:off x="2773936" y="3221716"/>
            <a:ext cx="423863" cy="808038"/>
            <a:chOff x="624" y="432"/>
            <a:chExt cx="267" cy="509"/>
          </a:xfrm>
        </p:grpSpPr>
        <p:sp>
          <p:nvSpPr>
            <p:cNvPr id="64533" name="Text Box 21"/>
            <p:cNvSpPr txBox="1">
              <a:spLocks noChangeArrowheads="1"/>
            </p:cNvSpPr>
            <p:nvPr/>
          </p:nvSpPr>
          <p:spPr bwMode="auto">
            <a:xfrm>
              <a:off x="672" y="432"/>
              <a:ext cx="1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Lucida Sans Unicode" charset="0"/>
                </a:rPr>
                <a:t>˄</a:t>
              </a:r>
            </a:p>
          </p:txBody>
        </p:sp>
        <p:sp>
          <p:nvSpPr>
            <p:cNvPr id="64534" name="Text Box 22"/>
            <p:cNvSpPr txBox="1">
              <a:spLocks noChangeArrowheads="1"/>
            </p:cNvSpPr>
            <p:nvPr/>
          </p:nvSpPr>
          <p:spPr bwMode="auto">
            <a:xfrm>
              <a:off x="624" y="576"/>
              <a:ext cx="26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latin typeface="Lucida Sans Unicode" charset="0"/>
                </a:rPr>
                <a:t>δ</a:t>
              </a:r>
              <a:endParaRPr lang="en-US" sz="3200" dirty="0">
                <a:latin typeface="Lucida Sans Unicode" charset="0"/>
              </a:endParaRPr>
            </a:p>
          </p:txBody>
        </p:sp>
      </p:grp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700A-69FF-A447-813F-2C9A1D449557}" type="slidenum">
              <a:rPr lang="en-US"/>
              <a:pPr/>
              <a:t>91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648200" cy="1143000"/>
          </a:xfrm>
        </p:spPr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Example</a:t>
            </a:r>
            <a:r>
              <a:rPr lang="en-US"/>
              <a:t>: Extended Delta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en-US" dirty="0"/>
              <a:t>   (A, </a:t>
            </a:r>
            <a:r>
              <a:rPr lang="en-US" dirty="0" err="1">
                <a:latin typeface="Lucida Sans Unicode" charset="0"/>
              </a:rPr>
              <a:t>ε</a:t>
            </a:r>
            <a:r>
              <a:rPr lang="en-US" dirty="0"/>
              <a:t>) = CL(A) = {A}.</a:t>
            </a:r>
          </a:p>
          <a:p>
            <a:r>
              <a:rPr lang="en-US" dirty="0"/>
              <a:t>   (A, 0) = CL({E}) = {B, C, D, E}.</a:t>
            </a:r>
          </a:p>
          <a:p>
            <a:r>
              <a:rPr lang="en-US" dirty="0"/>
              <a:t>   (A, 01) = CL({C, D}) = {C, D}.</a:t>
            </a:r>
          </a:p>
          <a:p>
            <a:r>
              <a:rPr lang="en-US" i="1" dirty="0">
                <a:solidFill>
                  <a:srgbClr val="FF0066"/>
                </a:solidFill>
              </a:rPr>
              <a:t>Language</a:t>
            </a:r>
            <a:r>
              <a:rPr lang="en-US" dirty="0"/>
              <a:t>  of an </a:t>
            </a:r>
            <a:r>
              <a:rPr lang="en-US" dirty="0" err="1">
                <a:latin typeface="Lucida Sans Unicode" charset="0"/>
              </a:rPr>
              <a:t>ε</a:t>
            </a:r>
            <a:r>
              <a:rPr lang="en-US" dirty="0"/>
              <a:t>-NFA is the set of strings w such that   (q</a:t>
            </a:r>
            <a:r>
              <a:rPr lang="en-US" baseline="-25000" dirty="0"/>
              <a:t>0</a:t>
            </a:r>
            <a:r>
              <a:rPr lang="en-US" dirty="0"/>
              <a:t>, w) contains a final state.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5334000" y="152400"/>
            <a:ext cx="3352800" cy="2262188"/>
            <a:chOff x="240" y="1296"/>
            <a:chExt cx="2592" cy="1805"/>
          </a:xfrm>
        </p:grpSpPr>
        <p:sp>
          <p:nvSpPr>
            <p:cNvPr id="66565" name="Oval 5"/>
            <p:cNvSpPr>
              <a:spLocks noChangeArrowheads="1"/>
            </p:cNvSpPr>
            <p:nvPr/>
          </p:nvSpPr>
          <p:spPr bwMode="auto">
            <a:xfrm>
              <a:off x="1776" y="1824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66566" name="Oval 6"/>
            <p:cNvSpPr>
              <a:spLocks noChangeArrowheads="1"/>
            </p:cNvSpPr>
            <p:nvPr/>
          </p:nvSpPr>
          <p:spPr bwMode="auto">
            <a:xfrm>
              <a:off x="1104" y="2592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66567" name="Oval 7"/>
            <p:cNvSpPr>
              <a:spLocks noChangeArrowheads="1"/>
            </p:cNvSpPr>
            <p:nvPr/>
          </p:nvSpPr>
          <p:spPr bwMode="auto">
            <a:xfrm>
              <a:off x="1776" y="2592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66568" name="Oval 8"/>
            <p:cNvSpPr>
              <a:spLocks noChangeArrowheads="1"/>
            </p:cNvSpPr>
            <p:nvPr/>
          </p:nvSpPr>
          <p:spPr bwMode="auto">
            <a:xfrm>
              <a:off x="432" y="2208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66569" name="Oval 9"/>
            <p:cNvSpPr>
              <a:spLocks noChangeArrowheads="1"/>
            </p:cNvSpPr>
            <p:nvPr/>
          </p:nvSpPr>
          <p:spPr bwMode="auto">
            <a:xfrm>
              <a:off x="1104" y="1824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2496" y="1824"/>
              <a:ext cx="288" cy="288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auto">
            <a:xfrm>
              <a:off x="2448" y="177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>
              <a:off x="240" y="233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 flipV="1">
              <a:off x="672" y="1947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>
              <a:off x="672" y="2427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5" name="Line 15"/>
            <p:cNvSpPr>
              <a:spLocks noChangeShapeType="1"/>
            </p:cNvSpPr>
            <p:nvPr/>
          </p:nvSpPr>
          <p:spPr bwMode="auto">
            <a:xfrm>
              <a:off x="1392" y="1947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Line 16"/>
            <p:cNvSpPr>
              <a:spLocks noChangeShapeType="1"/>
            </p:cNvSpPr>
            <p:nvPr/>
          </p:nvSpPr>
          <p:spPr bwMode="auto">
            <a:xfrm flipV="1">
              <a:off x="1248" y="2091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Line 17"/>
            <p:cNvSpPr>
              <a:spLocks noChangeShapeType="1"/>
            </p:cNvSpPr>
            <p:nvPr/>
          </p:nvSpPr>
          <p:spPr bwMode="auto">
            <a:xfrm flipV="1">
              <a:off x="1344" y="2043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8" name="Line 18"/>
            <p:cNvSpPr>
              <a:spLocks noChangeShapeType="1"/>
            </p:cNvSpPr>
            <p:nvPr/>
          </p:nvSpPr>
          <p:spPr bwMode="auto">
            <a:xfrm>
              <a:off x="1392" y="2715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9" name="Line 19"/>
            <p:cNvSpPr>
              <a:spLocks noChangeShapeType="1"/>
            </p:cNvSpPr>
            <p:nvPr/>
          </p:nvSpPr>
          <p:spPr bwMode="auto">
            <a:xfrm>
              <a:off x="2064" y="1947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0" name="Line 20"/>
            <p:cNvSpPr>
              <a:spLocks noChangeShapeType="1"/>
            </p:cNvSpPr>
            <p:nvPr/>
          </p:nvSpPr>
          <p:spPr bwMode="auto">
            <a:xfrm flipV="1">
              <a:off x="2016" y="2091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1" name="Text Box 21"/>
            <p:cNvSpPr txBox="1">
              <a:spLocks noChangeArrowheads="1"/>
            </p:cNvSpPr>
            <p:nvPr/>
          </p:nvSpPr>
          <p:spPr bwMode="auto">
            <a:xfrm>
              <a:off x="672" y="1824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6582" name="Text Box 22"/>
            <p:cNvSpPr txBox="1">
              <a:spLocks noChangeArrowheads="1"/>
            </p:cNvSpPr>
            <p:nvPr/>
          </p:nvSpPr>
          <p:spPr bwMode="auto">
            <a:xfrm>
              <a:off x="1440" y="1680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6583" name="Text Box 23"/>
            <p:cNvSpPr txBox="1">
              <a:spLocks noChangeArrowheads="1"/>
            </p:cNvSpPr>
            <p:nvPr/>
          </p:nvSpPr>
          <p:spPr bwMode="auto">
            <a:xfrm>
              <a:off x="2112" y="1680"/>
              <a:ext cx="2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cxnSp>
          <p:nvCxnSpPr>
            <p:cNvPr id="66584" name="AutoShape 24"/>
            <p:cNvCxnSpPr>
              <a:cxnSpLocks noChangeShapeType="1"/>
            </p:cNvCxnSpPr>
            <p:nvPr/>
          </p:nvCxnSpPr>
          <p:spPr bwMode="auto">
            <a:xfrm rot="5400000" flipV="1">
              <a:off x="1872" y="1179"/>
              <a:ext cx="8" cy="1256"/>
            </a:xfrm>
            <a:prstGeom prst="curvedConnector3">
              <a:avLst>
                <a:gd name="adj1" fmla="val -2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6585" name="Text Box 25"/>
            <p:cNvSpPr txBox="1">
              <a:spLocks noChangeArrowheads="1"/>
            </p:cNvSpPr>
            <p:nvPr/>
          </p:nvSpPr>
          <p:spPr bwMode="auto">
            <a:xfrm>
              <a:off x="672" y="2544"/>
              <a:ext cx="271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66586" name="Text Box 26"/>
            <p:cNvSpPr txBox="1">
              <a:spLocks noChangeArrowheads="1"/>
            </p:cNvSpPr>
            <p:nvPr/>
          </p:nvSpPr>
          <p:spPr bwMode="auto">
            <a:xfrm>
              <a:off x="2207" y="2304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66587" name="Text Box 27"/>
            <p:cNvSpPr txBox="1">
              <a:spLocks noChangeArrowheads="1"/>
            </p:cNvSpPr>
            <p:nvPr/>
          </p:nvSpPr>
          <p:spPr bwMode="auto">
            <a:xfrm>
              <a:off x="1440" y="2736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66588" name="Text Box 28"/>
            <p:cNvSpPr txBox="1">
              <a:spLocks noChangeArrowheads="1"/>
            </p:cNvSpPr>
            <p:nvPr/>
          </p:nvSpPr>
          <p:spPr bwMode="auto">
            <a:xfrm>
              <a:off x="1729" y="1296"/>
              <a:ext cx="30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latin typeface="Lucida Sans Unicode" charset="0"/>
                </a:rPr>
                <a:t>ε</a:t>
              </a:r>
            </a:p>
          </p:txBody>
        </p:sp>
        <p:sp>
          <p:nvSpPr>
            <p:cNvPr id="66589" name="Text Box 29"/>
            <p:cNvSpPr txBox="1">
              <a:spLocks noChangeArrowheads="1"/>
            </p:cNvSpPr>
            <p:nvPr/>
          </p:nvSpPr>
          <p:spPr bwMode="auto">
            <a:xfrm>
              <a:off x="1008" y="2160"/>
              <a:ext cx="30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latin typeface="Lucida Sans Unicode" charset="0"/>
                </a:rPr>
                <a:t>ε</a:t>
              </a:r>
            </a:p>
          </p:txBody>
        </p:sp>
        <p:sp>
          <p:nvSpPr>
            <p:cNvPr id="66590" name="Text Box 30"/>
            <p:cNvSpPr txBox="1">
              <a:spLocks noChangeArrowheads="1"/>
            </p:cNvSpPr>
            <p:nvPr/>
          </p:nvSpPr>
          <p:spPr bwMode="auto">
            <a:xfrm>
              <a:off x="1536" y="2256"/>
              <a:ext cx="308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latin typeface="Lucida Sans Unicode" charset="0"/>
                </a:rPr>
                <a:t>ε</a:t>
              </a:r>
            </a:p>
          </p:txBody>
        </p:sp>
      </p:grpSp>
      <p:grpSp>
        <p:nvGrpSpPr>
          <p:cNvPr id="66591" name="Group 31"/>
          <p:cNvGrpSpPr>
            <a:grpSpLocks/>
          </p:cNvGrpSpPr>
          <p:nvPr/>
        </p:nvGrpSpPr>
        <p:grpSpPr bwMode="auto">
          <a:xfrm>
            <a:off x="1219200" y="1905000"/>
            <a:ext cx="423863" cy="808038"/>
            <a:chOff x="624" y="432"/>
            <a:chExt cx="267" cy="509"/>
          </a:xfrm>
        </p:grpSpPr>
        <p:sp>
          <p:nvSpPr>
            <p:cNvPr id="66592" name="Text Box 32"/>
            <p:cNvSpPr txBox="1">
              <a:spLocks noChangeArrowheads="1"/>
            </p:cNvSpPr>
            <p:nvPr/>
          </p:nvSpPr>
          <p:spPr bwMode="auto">
            <a:xfrm>
              <a:off x="672" y="432"/>
              <a:ext cx="1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  <a:latin typeface="Lucida Sans Unicode" charset="0"/>
                </a:rPr>
                <a:t>˄</a:t>
              </a:r>
            </a:p>
          </p:txBody>
        </p:sp>
        <p:sp>
          <p:nvSpPr>
            <p:cNvPr id="66593" name="Text Box 33"/>
            <p:cNvSpPr txBox="1">
              <a:spLocks noChangeArrowheads="1"/>
            </p:cNvSpPr>
            <p:nvPr/>
          </p:nvSpPr>
          <p:spPr bwMode="auto">
            <a:xfrm>
              <a:off x="624" y="576"/>
              <a:ext cx="26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latin typeface="Lucida Sans Unicode" charset="0"/>
                </a:rPr>
                <a:t>δ</a:t>
              </a:r>
            </a:p>
          </p:txBody>
        </p:sp>
      </p:grpSp>
      <p:grpSp>
        <p:nvGrpSpPr>
          <p:cNvPr id="66594" name="Group 34"/>
          <p:cNvGrpSpPr>
            <a:grpSpLocks/>
          </p:cNvGrpSpPr>
          <p:nvPr/>
        </p:nvGrpSpPr>
        <p:grpSpPr bwMode="auto">
          <a:xfrm>
            <a:off x="1219200" y="2514600"/>
            <a:ext cx="423863" cy="808038"/>
            <a:chOff x="624" y="432"/>
            <a:chExt cx="267" cy="509"/>
          </a:xfrm>
        </p:grpSpPr>
        <p:sp>
          <p:nvSpPr>
            <p:cNvPr id="66595" name="Text Box 35"/>
            <p:cNvSpPr txBox="1">
              <a:spLocks noChangeArrowheads="1"/>
            </p:cNvSpPr>
            <p:nvPr/>
          </p:nvSpPr>
          <p:spPr bwMode="auto">
            <a:xfrm>
              <a:off x="672" y="432"/>
              <a:ext cx="1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Lucida Sans Unicode" charset="0"/>
                </a:rPr>
                <a:t>˄</a:t>
              </a:r>
            </a:p>
          </p:txBody>
        </p:sp>
        <p:sp>
          <p:nvSpPr>
            <p:cNvPr id="66596" name="Text Box 36"/>
            <p:cNvSpPr txBox="1">
              <a:spLocks noChangeArrowheads="1"/>
            </p:cNvSpPr>
            <p:nvPr/>
          </p:nvSpPr>
          <p:spPr bwMode="auto">
            <a:xfrm>
              <a:off x="624" y="576"/>
              <a:ext cx="26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latin typeface="Lucida Sans Unicode" charset="0"/>
                </a:rPr>
                <a:t>δ</a:t>
              </a:r>
            </a:p>
          </p:txBody>
        </p:sp>
      </p:grpSp>
      <p:grpSp>
        <p:nvGrpSpPr>
          <p:cNvPr id="66597" name="Group 37"/>
          <p:cNvGrpSpPr>
            <a:grpSpLocks/>
          </p:cNvGrpSpPr>
          <p:nvPr/>
        </p:nvGrpSpPr>
        <p:grpSpPr bwMode="auto">
          <a:xfrm>
            <a:off x="1219200" y="3124200"/>
            <a:ext cx="423863" cy="808038"/>
            <a:chOff x="624" y="432"/>
            <a:chExt cx="267" cy="509"/>
          </a:xfrm>
        </p:grpSpPr>
        <p:sp>
          <p:nvSpPr>
            <p:cNvPr id="66598" name="Text Box 38"/>
            <p:cNvSpPr txBox="1">
              <a:spLocks noChangeArrowheads="1"/>
            </p:cNvSpPr>
            <p:nvPr/>
          </p:nvSpPr>
          <p:spPr bwMode="auto">
            <a:xfrm>
              <a:off x="672" y="432"/>
              <a:ext cx="1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Lucida Sans Unicode" charset="0"/>
                </a:rPr>
                <a:t>˄</a:t>
              </a:r>
            </a:p>
          </p:txBody>
        </p:sp>
        <p:sp>
          <p:nvSpPr>
            <p:cNvPr id="66599" name="Text Box 39"/>
            <p:cNvSpPr txBox="1">
              <a:spLocks noChangeArrowheads="1"/>
            </p:cNvSpPr>
            <p:nvPr/>
          </p:nvSpPr>
          <p:spPr bwMode="auto">
            <a:xfrm>
              <a:off x="624" y="576"/>
              <a:ext cx="26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latin typeface="Lucida Sans Unicode" charset="0"/>
                </a:rPr>
                <a:t>δ</a:t>
              </a:r>
            </a:p>
          </p:txBody>
        </p:sp>
      </p:grpSp>
      <p:grpSp>
        <p:nvGrpSpPr>
          <p:cNvPr id="66601" name="Group 41"/>
          <p:cNvGrpSpPr>
            <a:grpSpLocks/>
          </p:cNvGrpSpPr>
          <p:nvPr/>
        </p:nvGrpSpPr>
        <p:grpSpPr bwMode="auto">
          <a:xfrm>
            <a:off x="2428873" y="3979863"/>
            <a:ext cx="423863" cy="728663"/>
            <a:chOff x="-726" y="299"/>
            <a:chExt cx="267" cy="459"/>
          </a:xfrm>
        </p:grpSpPr>
        <p:sp>
          <p:nvSpPr>
            <p:cNvPr id="66602" name="Text Box 42"/>
            <p:cNvSpPr txBox="1">
              <a:spLocks noChangeArrowheads="1"/>
            </p:cNvSpPr>
            <p:nvPr/>
          </p:nvSpPr>
          <p:spPr bwMode="auto">
            <a:xfrm>
              <a:off x="-672" y="299"/>
              <a:ext cx="1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  <a:latin typeface="Lucida Sans Unicode" charset="0"/>
                </a:rPr>
                <a:t>˄</a:t>
              </a:r>
            </a:p>
          </p:txBody>
        </p:sp>
        <p:sp>
          <p:nvSpPr>
            <p:cNvPr id="66603" name="Text Box 43"/>
            <p:cNvSpPr txBox="1">
              <a:spLocks noChangeArrowheads="1"/>
            </p:cNvSpPr>
            <p:nvPr/>
          </p:nvSpPr>
          <p:spPr bwMode="auto">
            <a:xfrm>
              <a:off x="-726" y="393"/>
              <a:ext cx="26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latin typeface="Lucida Sans Unicode" charset="0"/>
                </a:rPr>
                <a:t>δ</a:t>
              </a:r>
              <a:endParaRPr lang="en-US" sz="3200" dirty="0">
                <a:latin typeface="Lucida Sans Unicode" charset="0"/>
              </a:endParaRPr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291-2715-1B4A-A6BA-B6E6902C98F4}" type="slidenum">
              <a:rPr lang="en-US"/>
              <a:pPr/>
              <a:t>92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Equivalence of NFA,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-NFA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 NFA </a:t>
            </a:r>
            <a:r>
              <a:rPr lang="en-US">
                <a:solidFill>
                  <a:srgbClr val="33CC33"/>
                </a:solidFill>
              </a:rPr>
              <a:t>is</a:t>
            </a:r>
            <a:r>
              <a:rPr lang="en-US"/>
              <a:t> an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-NFA.</a:t>
            </a:r>
          </a:p>
          <a:p>
            <a:pPr lvl="1"/>
            <a:r>
              <a:rPr lang="en-US"/>
              <a:t>It just has no transitions on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.</a:t>
            </a:r>
          </a:p>
          <a:p>
            <a:r>
              <a:rPr lang="en-US"/>
              <a:t>Converse requires us to take an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-NFA and construct an NFA that accepts the same language.</a:t>
            </a:r>
          </a:p>
          <a:p>
            <a:r>
              <a:rPr lang="en-US"/>
              <a:t>We do so by combining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–transitions with the next transition on a real input.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672F-61AC-E945-A710-5E5051EA5C0E}" type="slidenum">
              <a:rPr lang="en-US"/>
              <a:pPr/>
              <a:t>93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7634"/>
            <a:ext cx="9144000" cy="820011"/>
          </a:xfrm>
        </p:spPr>
        <p:txBody>
          <a:bodyPr/>
          <a:lstStyle/>
          <a:p>
            <a:r>
              <a:rPr lang="en-US" dirty="0"/>
              <a:t>Picture of </a:t>
            </a:r>
            <a:r>
              <a:rPr lang="en-US" dirty="0" err="1">
                <a:latin typeface="Lucida Sans Unicode" charset="0"/>
              </a:rPr>
              <a:t>ε</a:t>
            </a:r>
            <a:r>
              <a:rPr lang="en-US" dirty="0"/>
              <a:t>-Transition Removal</a:t>
            </a:r>
          </a:p>
        </p:txBody>
      </p:sp>
      <p:sp>
        <p:nvSpPr>
          <p:cNvPr id="84995" name="Freeform 3"/>
          <p:cNvSpPr>
            <a:spLocks/>
          </p:cNvSpPr>
          <p:nvPr/>
        </p:nvSpPr>
        <p:spPr bwMode="auto">
          <a:xfrm>
            <a:off x="2209800" y="2895600"/>
            <a:ext cx="1143000" cy="2133600"/>
          </a:xfrm>
          <a:custGeom>
            <a:avLst/>
            <a:gdLst>
              <a:gd name="T0" fmla="*/ 0 w 720"/>
              <a:gd name="T1" fmla="*/ 672 h 1152"/>
              <a:gd name="T2" fmla="*/ 720 w 720"/>
              <a:gd name="T3" fmla="*/ 0 h 1152"/>
              <a:gd name="T4" fmla="*/ 720 w 720"/>
              <a:gd name="T5" fmla="*/ 1152 h 1152"/>
              <a:gd name="T6" fmla="*/ 0 w 720"/>
              <a:gd name="T7" fmla="*/ 67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0" h="1152">
                <a:moveTo>
                  <a:pt x="0" y="672"/>
                </a:moveTo>
                <a:lnTo>
                  <a:pt x="720" y="0"/>
                </a:lnTo>
                <a:lnTo>
                  <a:pt x="720" y="1152"/>
                </a:lnTo>
                <a:lnTo>
                  <a:pt x="0" y="672"/>
                </a:lnTo>
                <a:close/>
              </a:path>
            </a:pathLst>
          </a:cu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066800" y="4800600"/>
            <a:ext cx="165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Transitions</a:t>
            </a:r>
          </a:p>
          <a:p>
            <a:r>
              <a:rPr lang="en-US"/>
              <a:t>on </a:t>
            </a:r>
            <a:r>
              <a:rPr lang="en-US">
                <a:latin typeface="Lucida Sans Unicode" charset="0"/>
              </a:rPr>
              <a:t>ε</a:t>
            </a: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352800" y="2895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3352800" y="3733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3352800" y="4953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657600" y="2438400"/>
            <a:ext cx="34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3657600" y="3276600"/>
            <a:ext cx="34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3657600" y="4495800"/>
            <a:ext cx="34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85003" name="Freeform 11"/>
          <p:cNvSpPr>
            <a:spLocks/>
          </p:cNvSpPr>
          <p:nvPr/>
        </p:nvSpPr>
        <p:spPr bwMode="auto">
          <a:xfrm>
            <a:off x="4343400" y="2438400"/>
            <a:ext cx="990600" cy="762000"/>
          </a:xfrm>
          <a:custGeom>
            <a:avLst/>
            <a:gdLst>
              <a:gd name="T0" fmla="*/ 0 w 624"/>
              <a:gd name="T1" fmla="*/ 288 h 480"/>
              <a:gd name="T2" fmla="*/ 624 w 624"/>
              <a:gd name="T3" fmla="*/ 0 h 480"/>
              <a:gd name="T4" fmla="*/ 624 w 624"/>
              <a:gd name="T5" fmla="*/ 480 h 480"/>
              <a:gd name="T6" fmla="*/ 0 w 624"/>
              <a:gd name="T7" fmla="*/ 28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480">
                <a:moveTo>
                  <a:pt x="0" y="288"/>
                </a:moveTo>
                <a:lnTo>
                  <a:pt x="624" y="0"/>
                </a:lnTo>
                <a:lnTo>
                  <a:pt x="624" y="480"/>
                </a:lnTo>
                <a:lnTo>
                  <a:pt x="0" y="288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4" name="Freeform 12"/>
          <p:cNvSpPr>
            <a:spLocks/>
          </p:cNvSpPr>
          <p:nvPr/>
        </p:nvSpPr>
        <p:spPr bwMode="auto">
          <a:xfrm>
            <a:off x="4343400" y="3276600"/>
            <a:ext cx="990600" cy="762000"/>
          </a:xfrm>
          <a:custGeom>
            <a:avLst/>
            <a:gdLst>
              <a:gd name="T0" fmla="*/ 0 w 624"/>
              <a:gd name="T1" fmla="*/ 288 h 480"/>
              <a:gd name="T2" fmla="*/ 624 w 624"/>
              <a:gd name="T3" fmla="*/ 0 h 480"/>
              <a:gd name="T4" fmla="*/ 624 w 624"/>
              <a:gd name="T5" fmla="*/ 480 h 480"/>
              <a:gd name="T6" fmla="*/ 0 w 624"/>
              <a:gd name="T7" fmla="*/ 28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480">
                <a:moveTo>
                  <a:pt x="0" y="288"/>
                </a:moveTo>
                <a:lnTo>
                  <a:pt x="624" y="0"/>
                </a:lnTo>
                <a:lnTo>
                  <a:pt x="624" y="480"/>
                </a:lnTo>
                <a:lnTo>
                  <a:pt x="0" y="288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5" name="Freeform 13"/>
          <p:cNvSpPr>
            <a:spLocks/>
          </p:cNvSpPr>
          <p:nvPr/>
        </p:nvSpPr>
        <p:spPr bwMode="auto">
          <a:xfrm>
            <a:off x="4343400" y="4495800"/>
            <a:ext cx="990600" cy="762000"/>
          </a:xfrm>
          <a:custGeom>
            <a:avLst/>
            <a:gdLst>
              <a:gd name="T0" fmla="*/ 0 w 624"/>
              <a:gd name="T1" fmla="*/ 288 h 480"/>
              <a:gd name="T2" fmla="*/ 624 w 624"/>
              <a:gd name="T3" fmla="*/ 0 h 480"/>
              <a:gd name="T4" fmla="*/ 624 w 624"/>
              <a:gd name="T5" fmla="*/ 480 h 480"/>
              <a:gd name="T6" fmla="*/ 0 w 624"/>
              <a:gd name="T7" fmla="*/ 28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480">
                <a:moveTo>
                  <a:pt x="0" y="288"/>
                </a:moveTo>
                <a:lnTo>
                  <a:pt x="624" y="0"/>
                </a:lnTo>
                <a:lnTo>
                  <a:pt x="624" y="480"/>
                </a:lnTo>
                <a:lnTo>
                  <a:pt x="0" y="288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4495800" y="5410200"/>
            <a:ext cx="165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Transitions</a:t>
            </a:r>
          </a:p>
          <a:p>
            <a:r>
              <a:rPr lang="en-US"/>
              <a:t>on </a:t>
            </a:r>
            <a:r>
              <a:rPr lang="en-US">
                <a:latin typeface="Lucida Sans Unicode" charset="0"/>
              </a:rPr>
              <a:t>ε</a:t>
            </a:r>
          </a:p>
        </p:txBody>
      </p:sp>
      <p:grpSp>
        <p:nvGrpSpPr>
          <p:cNvPr id="85007" name="Group 15"/>
          <p:cNvGrpSpPr>
            <a:grpSpLocks/>
          </p:cNvGrpSpPr>
          <p:nvPr/>
        </p:nvGrpSpPr>
        <p:grpSpPr bwMode="auto">
          <a:xfrm>
            <a:off x="1066800" y="2819400"/>
            <a:ext cx="1506538" cy="1295400"/>
            <a:chOff x="1392" y="1008"/>
            <a:chExt cx="949" cy="816"/>
          </a:xfrm>
        </p:grpSpPr>
        <p:sp>
          <p:nvSpPr>
            <p:cNvPr id="85008" name="Text Box 16"/>
            <p:cNvSpPr txBox="1">
              <a:spLocks noChangeArrowheads="1"/>
            </p:cNvSpPr>
            <p:nvPr/>
          </p:nvSpPr>
          <p:spPr bwMode="auto">
            <a:xfrm>
              <a:off x="1392" y="1008"/>
              <a:ext cx="94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We</a:t>
              </a:r>
              <a:r>
                <a:rPr lang="ja-JP" altLang="en-US">
                  <a:latin typeface="Arial"/>
                </a:rPr>
                <a:t>’</a:t>
              </a:r>
              <a:r>
                <a:rPr lang="en-US"/>
                <a:t>ll go</a:t>
              </a:r>
            </a:p>
            <a:p>
              <a:r>
                <a:rPr lang="en-US"/>
                <a:t>from here</a:t>
              </a:r>
            </a:p>
          </p:txBody>
        </p:sp>
        <p:sp>
          <p:nvSpPr>
            <p:cNvPr id="85009" name="Line 17"/>
            <p:cNvSpPr>
              <a:spLocks noChangeShapeType="1"/>
            </p:cNvSpPr>
            <p:nvPr/>
          </p:nvSpPr>
          <p:spPr bwMode="auto">
            <a:xfrm>
              <a:off x="1824" y="1584"/>
              <a:ext cx="288" cy="2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11" name="Line 19"/>
          <p:cNvSpPr>
            <a:spLocks noChangeShapeType="1"/>
          </p:cNvSpPr>
          <p:nvPr/>
        </p:nvSpPr>
        <p:spPr bwMode="auto">
          <a:xfrm flipH="1">
            <a:off x="4343400" y="1905000"/>
            <a:ext cx="457200" cy="990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5029200" y="1600200"/>
            <a:ext cx="122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To here</a:t>
            </a:r>
          </a:p>
        </p:txBody>
      </p:sp>
      <p:sp>
        <p:nvSpPr>
          <p:cNvPr id="85014" name="Line 22"/>
          <p:cNvSpPr>
            <a:spLocks noChangeShapeType="1"/>
          </p:cNvSpPr>
          <p:nvPr/>
        </p:nvSpPr>
        <p:spPr bwMode="auto">
          <a:xfrm flipH="1">
            <a:off x="4267200" y="1981200"/>
            <a:ext cx="762000" cy="1828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5" name="Line 23"/>
          <p:cNvSpPr>
            <a:spLocks noChangeShapeType="1"/>
          </p:cNvSpPr>
          <p:nvPr/>
        </p:nvSpPr>
        <p:spPr bwMode="auto">
          <a:xfrm flipH="1">
            <a:off x="4267200" y="2209800"/>
            <a:ext cx="838200" cy="2743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305C-71FE-8147-AE90-D7F475D29BC3}" type="slidenum">
              <a:rPr lang="en-US"/>
              <a:pPr/>
              <a:t>94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Equivalence – (2)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with an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-NFA with states Q, inputs </a:t>
            </a:r>
            <a:r>
              <a:rPr lang="en-US">
                <a:latin typeface="Lucida Sans Unicode" charset="0"/>
              </a:rPr>
              <a:t>Σ</a:t>
            </a:r>
            <a:r>
              <a:rPr lang="en-US"/>
              <a:t>, start state q</a:t>
            </a:r>
            <a:r>
              <a:rPr lang="en-US" baseline="-25000"/>
              <a:t>0</a:t>
            </a:r>
            <a:r>
              <a:rPr lang="en-US"/>
              <a:t>, final states F, and transition function </a:t>
            </a: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E</a:t>
            </a:r>
            <a:r>
              <a:rPr lang="en-US"/>
              <a:t>.</a:t>
            </a:r>
          </a:p>
          <a:p>
            <a:r>
              <a:rPr lang="en-US"/>
              <a:t>Construct an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ordinary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NFA with states Q, inputs </a:t>
            </a:r>
            <a:r>
              <a:rPr lang="en-US">
                <a:latin typeface="Lucida Sans Unicode" charset="0"/>
              </a:rPr>
              <a:t>Σ</a:t>
            </a:r>
            <a:r>
              <a:rPr lang="en-US"/>
              <a:t>, start state q</a:t>
            </a:r>
            <a:r>
              <a:rPr lang="en-US" baseline="-25000"/>
              <a:t>0</a:t>
            </a:r>
            <a:r>
              <a:rPr lang="en-US"/>
              <a:t>, final states F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, and transition function </a:t>
            </a: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N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52E0-B2F1-9940-8B2B-B1B8775CE803}" type="slidenum">
              <a:rPr lang="en-US"/>
              <a:pPr/>
              <a:t>95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Equivalence – (3)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marL="609600" indent="-609600"/>
            <a:r>
              <a:rPr lang="en-US"/>
              <a:t>Compute </a:t>
            </a: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N</a:t>
            </a:r>
            <a:r>
              <a:rPr lang="en-US"/>
              <a:t>(q, a) as follows: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/>
              <a:t>Let S = CL(q).</a:t>
            </a:r>
          </a:p>
          <a:p>
            <a:pPr marL="990600" lvl="1" indent="-533400">
              <a:buFont typeface="Monotype Sorts" charset="0"/>
              <a:buAutoNum type="arabicPeriod"/>
            </a:pP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N</a:t>
            </a:r>
            <a:r>
              <a:rPr lang="en-US"/>
              <a:t>(q, a) is the union over all p in S of </a:t>
            </a: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E</a:t>
            </a:r>
            <a:r>
              <a:rPr lang="en-US"/>
              <a:t>(p, a).</a:t>
            </a:r>
          </a:p>
          <a:p>
            <a:pPr marL="609600" indent="-609600"/>
            <a:r>
              <a:rPr lang="en-US"/>
              <a:t>F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= the set of states q such that CL(q) contains a state of F.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0CC-7DAA-D04E-A82E-B0D162ED9BD2}" type="slidenum">
              <a:rPr lang="en-US"/>
              <a:pPr/>
              <a:t>96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Equivalence – (4)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Prove by induction on |w| that</a:t>
            </a:r>
          </a:p>
          <a:p>
            <a:pPr>
              <a:buFont typeface="Monotype Sorts" charset="0"/>
              <a:buNone/>
            </a:pPr>
            <a:endParaRPr lang="en-US"/>
          </a:p>
          <a:p>
            <a:pPr>
              <a:buFont typeface="Monotype Sorts" charset="0"/>
              <a:buNone/>
            </a:pPr>
            <a:r>
              <a:rPr lang="en-US"/>
              <a:t>     CL(</a:t>
            </a:r>
            <a:r>
              <a:rPr lang="en-US">
                <a:latin typeface="Lucida Sans Unicode" charset="0"/>
              </a:rPr>
              <a:t>δ</a:t>
            </a:r>
            <a:r>
              <a:rPr lang="en-US" baseline="-25000"/>
              <a:t>N</a:t>
            </a:r>
            <a:r>
              <a:rPr lang="en-US"/>
              <a:t>(q</a:t>
            </a:r>
            <a:r>
              <a:rPr lang="en-US" baseline="-25000"/>
              <a:t>0</a:t>
            </a:r>
            <a:r>
              <a:rPr lang="en-US"/>
              <a:t>, w)) =   </a:t>
            </a:r>
            <a:r>
              <a:rPr lang="en-US" baseline="-25000"/>
              <a:t>E</a:t>
            </a:r>
            <a:r>
              <a:rPr lang="en-US"/>
              <a:t>(q</a:t>
            </a:r>
            <a:r>
              <a:rPr lang="en-US" baseline="-25000"/>
              <a:t>0</a:t>
            </a:r>
            <a:r>
              <a:rPr lang="en-US"/>
              <a:t>, w).</a:t>
            </a:r>
          </a:p>
          <a:p>
            <a:r>
              <a:rPr lang="en-US"/>
              <a:t>Thus, the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-NFA accepts w if and only if 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ordinary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NFA does.</a:t>
            </a:r>
          </a:p>
        </p:txBody>
      </p:sp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3261872" y="2284022"/>
            <a:ext cx="423863" cy="808038"/>
            <a:chOff x="624" y="432"/>
            <a:chExt cx="267" cy="509"/>
          </a:xfrm>
        </p:grpSpPr>
        <p:sp>
          <p:nvSpPr>
            <p:cNvPr id="73733" name="Text Box 5"/>
            <p:cNvSpPr txBox="1">
              <a:spLocks noChangeArrowheads="1"/>
            </p:cNvSpPr>
            <p:nvPr/>
          </p:nvSpPr>
          <p:spPr bwMode="auto">
            <a:xfrm>
              <a:off x="672" y="432"/>
              <a:ext cx="19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Lucida Sans Unicode" charset="0"/>
                </a:rPr>
                <a:t>˄</a:t>
              </a:r>
            </a:p>
          </p:txBody>
        </p:sp>
        <p:sp>
          <p:nvSpPr>
            <p:cNvPr id="73734" name="Text Box 6"/>
            <p:cNvSpPr txBox="1">
              <a:spLocks noChangeArrowheads="1"/>
            </p:cNvSpPr>
            <p:nvPr/>
          </p:nvSpPr>
          <p:spPr bwMode="auto">
            <a:xfrm>
              <a:off x="624" y="576"/>
              <a:ext cx="26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latin typeface="Lucida Sans Unicode" charset="0"/>
                </a:rPr>
                <a:t>δ</a:t>
              </a:r>
            </a:p>
          </p:txBody>
        </p:sp>
      </p:grp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5D13-9589-A54A-9EA7-F366A8310EF1}" type="slidenum">
              <a:rPr lang="en-US"/>
              <a:pPr/>
              <a:t>97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04800"/>
            <a:ext cx="4724400" cy="789834"/>
          </a:xfrm>
        </p:spPr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</a:t>
            </a:r>
            <a:r>
              <a:rPr lang="en-US" dirty="0" err="1">
                <a:latin typeface="Lucida Sans Unicode" charset="0"/>
              </a:rPr>
              <a:t>ε</a:t>
            </a:r>
            <a:r>
              <a:rPr lang="en-US" dirty="0"/>
              <a:t>-NFA-to-NFA</a:t>
            </a:r>
          </a:p>
        </p:txBody>
      </p:sp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457200" y="1905000"/>
            <a:ext cx="3148013" cy="2770188"/>
            <a:chOff x="3658" y="1104"/>
            <a:chExt cx="1983" cy="1745"/>
          </a:xfrm>
        </p:grpSpPr>
        <p:sp>
          <p:nvSpPr>
            <p:cNvPr id="76805" name="Text Box 5"/>
            <p:cNvSpPr txBox="1">
              <a:spLocks noChangeArrowheads="1"/>
            </p:cNvSpPr>
            <p:nvPr/>
          </p:nvSpPr>
          <p:spPr bwMode="auto">
            <a:xfrm>
              <a:off x="3936" y="1104"/>
              <a:ext cx="1705" cy="1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     0     1     </a:t>
              </a:r>
              <a:r>
                <a:rPr lang="en-US" sz="3200">
                  <a:latin typeface="Lucida Sans Unicode" charset="0"/>
                </a:rPr>
                <a:t>ε</a:t>
              </a:r>
              <a:endParaRPr lang="en-US"/>
            </a:p>
            <a:p>
              <a:r>
                <a:rPr lang="en-US"/>
                <a:t>A  {E}  {B}  </a:t>
              </a:r>
              <a:r>
                <a:rPr lang="en-US">
                  <a:latin typeface="Lucida Sans Unicode" charset="0"/>
                </a:rPr>
                <a:t>∅</a:t>
              </a:r>
              <a:endParaRPr lang="en-US"/>
            </a:p>
            <a:p>
              <a:r>
                <a:rPr lang="en-US"/>
                <a:t>B   </a:t>
              </a:r>
              <a:r>
                <a:rPr lang="en-US">
                  <a:latin typeface="Lucida Sans Unicode" charset="0"/>
                </a:rPr>
                <a:t>∅</a:t>
              </a:r>
              <a:r>
                <a:rPr lang="en-US"/>
                <a:t>   {C} {D}</a:t>
              </a:r>
            </a:p>
            <a:p>
              <a:r>
                <a:rPr lang="en-US"/>
                <a:t>C   </a:t>
              </a:r>
              <a:r>
                <a:rPr lang="en-US">
                  <a:latin typeface="Lucida Sans Unicode" charset="0"/>
                </a:rPr>
                <a:t>∅   </a:t>
              </a:r>
              <a:r>
                <a:rPr lang="en-US"/>
                <a:t>{D}  </a:t>
              </a:r>
              <a:r>
                <a:rPr lang="en-US">
                  <a:latin typeface="Lucida Sans Unicode" charset="0"/>
                </a:rPr>
                <a:t>∅</a:t>
              </a:r>
              <a:endParaRPr lang="en-US"/>
            </a:p>
            <a:p>
              <a:r>
                <a:rPr lang="en-US"/>
                <a:t>D   </a:t>
              </a:r>
              <a:r>
                <a:rPr lang="en-US">
                  <a:latin typeface="Lucida Sans Unicode" charset="0"/>
                </a:rPr>
                <a:t>∅    ∅   ∅</a:t>
              </a:r>
            </a:p>
            <a:p>
              <a:r>
                <a:rPr lang="en-US"/>
                <a:t>E   {F}   </a:t>
              </a:r>
              <a:r>
                <a:rPr lang="en-US">
                  <a:latin typeface="Lucida Sans Unicode" charset="0"/>
                </a:rPr>
                <a:t>∅</a:t>
              </a:r>
              <a:r>
                <a:rPr lang="en-US"/>
                <a:t>  {B, C}</a:t>
              </a:r>
            </a:p>
            <a:p>
              <a:r>
                <a:rPr lang="en-US"/>
                <a:t>F   {D}   </a:t>
              </a:r>
              <a:r>
                <a:rPr lang="en-US">
                  <a:latin typeface="Lucida Sans Unicode" charset="0"/>
                </a:rPr>
                <a:t>∅  ∅</a:t>
              </a:r>
            </a:p>
          </p:txBody>
        </p:sp>
        <p:sp>
          <p:nvSpPr>
            <p:cNvPr id="76806" name="Line 6"/>
            <p:cNvSpPr>
              <a:spLocks noChangeShapeType="1"/>
            </p:cNvSpPr>
            <p:nvPr/>
          </p:nvSpPr>
          <p:spPr bwMode="auto">
            <a:xfrm>
              <a:off x="3658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7" name="Text Box 7"/>
            <p:cNvSpPr txBox="1">
              <a:spLocks noChangeArrowheads="1"/>
            </p:cNvSpPr>
            <p:nvPr/>
          </p:nvSpPr>
          <p:spPr bwMode="auto">
            <a:xfrm>
              <a:off x="3691" y="1985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*</a:t>
              </a:r>
            </a:p>
          </p:txBody>
        </p:sp>
        <p:sp>
          <p:nvSpPr>
            <p:cNvPr id="76808" name="Line 8"/>
            <p:cNvSpPr>
              <a:spLocks noChangeShapeType="1"/>
            </p:cNvSpPr>
            <p:nvPr/>
          </p:nvSpPr>
          <p:spPr bwMode="auto">
            <a:xfrm>
              <a:off x="3802" y="1392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9" name="Line 9"/>
            <p:cNvSpPr>
              <a:spLocks noChangeShapeType="1"/>
            </p:cNvSpPr>
            <p:nvPr/>
          </p:nvSpPr>
          <p:spPr bwMode="auto">
            <a:xfrm>
              <a:off x="4186" y="120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0" name="Line 10"/>
            <p:cNvSpPr>
              <a:spLocks noChangeShapeType="1"/>
            </p:cNvSpPr>
            <p:nvPr/>
          </p:nvSpPr>
          <p:spPr bwMode="auto">
            <a:xfrm>
              <a:off x="4414" y="120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Line 11"/>
            <p:cNvSpPr>
              <a:spLocks noChangeShapeType="1"/>
            </p:cNvSpPr>
            <p:nvPr/>
          </p:nvSpPr>
          <p:spPr bwMode="auto">
            <a:xfrm>
              <a:off x="4696" y="120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1447800" y="4876800"/>
            <a:ext cx="1054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Lucida Sans Unicode" charset="0"/>
              </a:rPr>
              <a:t>ε</a:t>
            </a:r>
            <a:r>
              <a:rPr lang="en-US"/>
              <a:t>-NFA</a:t>
            </a:r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4495800" y="2590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4648200" y="3075188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>
            <a:off x="4724400" y="2362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>
            <a:off x="5334000" y="2057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>
            <a:off x="5781696" y="2057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4646612" y="3369714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*</a:t>
            </a:r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4648200" y="2590800"/>
            <a:ext cx="274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*</a:t>
            </a:r>
          </a:p>
        </p:txBody>
      </p:sp>
      <p:grpSp>
        <p:nvGrpSpPr>
          <p:cNvPr id="76825" name="Group 25"/>
          <p:cNvGrpSpPr>
            <a:grpSpLocks/>
          </p:cNvGrpSpPr>
          <p:nvPr/>
        </p:nvGrpSpPr>
        <p:grpSpPr bwMode="auto">
          <a:xfrm>
            <a:off x="5943600" y="4267200"/>
            <a:ext cx="2405063" cy="2374900"/>
            <a:chOff x="3744" y="2688"/>
            <a:chExt cx="1515" cy="1496"/>
          </a:xfrm>
        </p:grpSpPr>
        <p:sp>
          <p:nvSpPr>
            <p:cNvPr id="76823" name="Text Box 23"/>
            <p:cNvSpPr txBox="1">
              <a:spLocks noChangeArrowheads="1"/>
            </p:cNvSpPr>
            <p:nvPr/>
          </p:nvSpPr>
          <p:spPr bwMode="auto">
            <a:xfrm>
              <a:off x="3744" y="2976"/>
              <a:ext cx="1515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Since closure of</a:t>
              </a:r>
            </a:p>
            <a:p>
              <a:r>
                <a:rPr lang="en-US" dirty="0"/>
                <a:t>E includes B and</a:t>
              </a:r>
            </a:p>
            <a:p>
              <a:r>
                <a:rPr lang="en-US" dirty="0"/>
                <a:t>C; which have</a:t>
              </a:r>
            </a:p>
            <a:p>
              <a:r>
                <a:rPr lang="en-US" dirty="0"/>
                <a:t>transitions on 1</a:t>
              </a:r>
            </a:p>
            <a:p>
              <a:r>
                <a:rPr lang="en-US" dirty="0"/>
                <a:t>to C and D.</a:t>
              </a:r>
            </a:p>
          </p:txBody>
        </p:sp>
        <p:sp>
          <p:nvSpPr>
            <p:cNvPr id="76824" name="Line 24"/>
            <p:cNvSpPr>
              <a:spLocks noChangeShapeType="1"/>
            </p:cNvSpPr>
            <p:nvPr/>
          </p:nvSpPr>
          <p:spPr bwMode="auto">
            <a:xfrm flipH="1" flipV="1">
              <a:off x="4263" y="268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29" name="Group 29"/>
          <p:cNvGrpSpPr>
            <a:grpSpLocks/>
          </p:cNvGrpSpPr>
          <p:nvPr/>
        </p:nvGrpSpPr>
        <p:grpSpPr bwMode="auto">
          <a:xfrm>
            <a:off x="2514600" y="2971800"/>
            <a:ext cx="2436813" cy="3549650"/>
            <a:chOff x="1584" y="1872"/>
            <a:chExt cx="1535" cy="2236"/>
          </a:xfrm>
        </p:grpSpPr>
        <p:sp>
          <p:nvSpPr>
            <p:cNvPr id="76826" name="Text Box 26"/>
            <p:cNvSpPr txBox="1">
              <a:spLocks noChangeArrowheads="1"/>
            </p:cNvSpPr>
            <p:nvPr/>
          </p:nvSpPr>
          <p:spPr bwMode="auto">
            <a:xfrm>
              <a:off x="1584" y="3360"/>
              <a:ext cx="153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Since closures of</a:t>
              </a:r>
            </a:p>
            <a:p>
              <a:r>
                <a:rPr lang="en-US"/>
                <a:t>B and E include</a:t>
              </a:r>
            </a:p>
            <a:p>
              <a:r>
                <a:rPr lang="en-US"/>
                <a:t>final state D.</a:t>
              </a:r>
            </a:p>
          </p:txBody>
        </p:sp>
        <p:sp>
          <p:nvSpPr>
            <p:cNvPr id="76827" name="Line 27"/>
            <p:cNvSpPr>
              <a:spLocks noChangeShapeType="1"/>
            </p:cNvSpPr>
            <p:nvPr/>
          </p:nvSpPr>
          <p:spPr bwMode="auto">
            <a:xfrm flipV="1">
              <a:off x="2016" y="1872"/>
              <a:ext cx="864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8" name="Line 28"/>
            <p:cNvSpPr>
              <a:spLocks noChangeShapeType="1"/>
            </p:cNvSpPr>
            <p:nvPr/>
          </p:nvSpPr>
          <p:spPr bwMode="auto">
            <a:xfrm flipV="1">
              <a:off x="2256" y="2592"/>
              <a:ext cx="67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30" name="Text Box 30"/>
          <p:cNvSpPr txBox="1">
            <a:spLocks noChangeArrowheads="1"/>
          </p:cNvSpPr>
          <p:nvPr/>
        </p:nvSpPr>
        <p:spPr bwMode="auto">
          <a:xfrm>
            <a:off x="914400" y="304800"/>
            <a:ext cx="2225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9900"/>
                </a:solidFill>
              </a:rPr>
              <a:t>Interesting</a:t>
            </a:r>
          </a:p>
          <a:p>
            <a:r>
              <a:rPr lang="en-US">
                <a:solidFill>
                  <a:srgbClr val="FF9900"/>
                </a:solidFill>
              </a:rPr>
              <a:t>closures</a:t>
            </a:r>
            <a:r>
              <a:rPr lang="en-US"/>
              <a:t>: CL(B)</a:t>
            </a:r>
          </a:p>
          <a:p>
            <a:r>
              <a:rPr lang="en-US"/>
              <a:t>= {B,D}; CL(E)</a:t>
            </a:r>
          </a:p>
          <a:p>
            <a:r>
              <a:rPr lang="en-US"/>
              <a:t>= {B,C,D,E}</a:t>
            </a: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4997450" y="1986895"/>
            <a:ext cx="215106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    0     1</a:t>
            </a:r>
          </a:p>
          <a:p>
            <a:r>
              <a:rPr lang="en-US" dirty="0"/>
              <a:t>A  {E}  {B}</a:t>
            </a:r>
          </a:p>
          <a:p>
            <a:r>
              <a:rPr lang="en-US" dirty="0"/>
              <a:t>B   </a:t>
            </a:r>
            <a:r>
              <a:rPr lang="en-US" dirty="0">
                <a:latin typeface="Lucida Sans Unicode" charset="0"/>
              </a:rPr>
              <a:t>∅</a:t>
            </a:r>
            <a:r>
              <a:rPr lang="en-US" dirty="0"/>
              <a:t>   {C}</a:t>
            </a:r>
          </a:p>
          <a:p>
            <a:r>
              <a:rPr lang="en-US" dirty="0"/>
              <a:t>C   </a:t>
            </a:r>
            <a:r>
              <a:rPr lang="en-US" dirty="0">
                <a:latin typeface="Lucida Sans Unicode" charset="0"/>
              </a:rPr>
              <a:t>∅   </a:t>
            </a:r>
            <a:r>
              <a:rPr lang="en-US" dirty="0"/>
              <a:t>{D}</a:t>
            </a:r>
          </a:p>
          <a:p>
            <a:r>
              <a:rPr lang="en-US" dirty="0"/>
              <a:t>D   </a:t>
            </a:r>
            <a:r>
              <a:rPr lang="en-US" dirty="0">
                <a:latin typeface="Lucida Sans Unicode" charset="0"/>
              </a:rPr>
              <a:t>∅    ∅</a:t>
            </a:r>
          </a:p>
          <a:p>
            <a:r>
              <a:rPr lang="en-US" dirty="0"/>
              <a:t>E   {F}  </a:t>
            </a:r>
            <a:r>
              <a:rPr lang="en-US" dirty="0">
                <a:solidFill>
                  <a:srgbClr val="FF0066"/>
                </a:solidFill>
              </a:rPr>
              <a:t>{C, D}</a:t>
            </a:r>
          </a:p>
          <a:p>
            <a:r>
              <a:rPr lang="en-US" dirty="0"/>
              <a:t>F   {D}   </a:t>
            </a:r>
            <a:r>
              <a:rPr lang="en-US" dirty="0">
                <a:latin typeface="Lucida Sans Unicode" charset="0"/>
              </a:rPr>
              <a:t>∅</a:t>
            </a:r>
          </a:p>
        </p:txBody>
      </p:sp>
      <p:grpSp>
        <p:nvGrpSpPr>
          <p:cNvPr id="76834" name="Group 34"/>
          <p:cNvGrpSpPr>
            <a:grpSpLocks/>
          </p:cNvGrpSpPr>
          <p:nvPr/>
        </p:nvGrpSpPr>
        <p:grpSpPr bwMode="auto">
          <a:xfrm>
            <a:off x="5867400" y="1828800"/>
            <a:ext cx="3276600" cy="1981200"/>
            <a:chOff x="3696" y="1152"/>
            <a:chExt cx="2064" cy="1248"/>
          </a:xfrm>
        </p:grpSpPr>
        <p:sp>
          <p:nvSpPr>
            <p:cNvPr id="76831" name="Text Box 31"/>
            <p:cNvSpPr txBox="1">
              <a:spLocks noChangeArrowheads="1"/>
            </p:cNvSpPr>
            <p:nvPr/>
          </p:nvSpPr>
          <p:spPr bwMode="auto">
            <a:xfrm>
              <a:off x="4282" y="1152"/>
              <a:ext cx="1478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Doesn</a:t>
              </a:r>
              <a:r>
                <a:rPr lang="ja-JP" altLang="en-US">
                  <a:latin typeface="Arial"/>
                </a:rPr>
                <a:t>’</a:t>
              </a:r>
              <a:r>
                <a:rPr lang="en-US"/>
                <a:t>t change,</a:t>
              </a:r>
            </a:p>
            <a:p>
              <a:r>
                <a:rPr lang="en-US"/>
                <a:t>since B, C, D</a:t>
              </a:r>
            </a:p>
            <a:p>
              <a:r>
                <a:rPr lang="en-US"/>
                <a:t>have no trans-</a:t>
              </a:r>
            </a:p>
            <a:p>
              <a:r>
                <a:rPr lang="en-US"/>
                <a:t>itions on 0.</a:t>
              </a:r>
            </a:p>
          </p:txBody>
        </p:sp>
        <p:sp>
          <p:nvSpPr>
            <p:cNvPr id="76832" name="Line 32"/>
            <p:cNvSpPr>
              <a:spLocks noChangeShapeType="1"/>
            </p:cNvSpPr>
            <p:nvPr/>
          </p:nvSpPr>
          <p:spPr bwMode="auto">
            <a:xfrm flipH="1">
              <a:off x="3696" y="2160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0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A82A-FF06-B548-90D8-38A683DE212A}" type="slidenum">
              <a:rPr lang="en-US"/>
              <a:pPr/>
              <a:t>98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DFA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s, NFA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s, and </a:t>
            </a:r>
            <a:r>
              <a:rPr lang="en-US">
                <a:latin typeface="Lucida Sans Unicode" charset="0"/>
              </a:rPr>
              <a:t>ε</a:t>
            </a:r>
            <a:r>
              <a:rPr lang="en-US"/>
              <a:t>–NFA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all accept exactly the same set of languages: the regular languages.</a:t>
            </a:r>
          </a:p>
          <a:p>
            <a:r>
              <a:rPr lang="en-US"/>
              <a:t>The NFA types are easier to design and may have exponentially fewer states than a DFA.</a:t>
            </a:r>
          </a:p>
          <a:p>
            <a:r>
              <a:rPr lang="en-US"/>
              <a:t>But only a DFA can be implemented!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theme/theme1.xml><?xml version="1.0" encoding="utf-8"?>
<a:theme xmlns:a="http://schemas.openxmlformats.org/drawingml/2006/main" name="seg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pitchFamily="2" charset="-122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PN-latest.pptx</Template>
  <TotalTime>762</TotalTime>
  <Words>6307</Words>
  <Application>Microsoft Macintosh PowerPoint</Application>
  <PresentationFormat>全屏显示(4:3)</PresentationFormat>
  <Paragraphs>1978</Paragraphs>
  <Slides>98</Slides>
  <Notes>97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98</vt:i4>
      </vt:variant>
    </vt:vector>
  </HeadingPairs>
  <TitlesOfParts>
    <vt:vector size="107" baseType="lpstr">
      <vt:lpstr>MS Shell Dlg 2</vt:lpstr>
      <vt:lpstr>Arial</vt:lpstr>
      <vt:lpstr>Calibri</vt:lpstr>
      <vt:lpstr>Lucida Sans Unicode</vt:lpstr>
      <vt:lpstr>Monotype Sorts</vt:lpstr>
      <vt:lpstr>Tahoma</vt:lpstr>
      <vt:lpstr>Times New Roman</vt:lpstr>
      <vt:lpstr>Wingdings</vt:lpstr>
      <vt:lpstr>seg</vt:lpstr>
      <vt:lpstr>Finite Automata</vt:lpstr>
      <vt:lpstr>What is a Finite Automaton?</vt:lpstr>
      <vt:lpstr>Why Study Finite Automata?</vt:lpstr>
      <vt:lpstr>Tennis</vt:lpstr>
      <vt:lpstr>Scoring a Game</vt:lpstr>
      <vt:lpstr>PowerPoint 演示文稿</vt:lpstr>
      <vt:lpstr>Acceptance of Inputs</vt:lpstr>
      <vt:lpstr>Example: Processing a String</vt:lpstr>
      <vt:lpstr>Example: Processing a String</vt:lpstr>
      <vt:lpstr>Example: Processing a String</vt:lpstr>
      <vt:lpstr>Example: Processing a String</vt:lpstr>
      <vt:lpstr>Example: Processing a String</vt:lpstr>
      <vt:lpstr>Example: Processing a String</vt:lpstr>
      <vt:lpstr>Example: Processing a String</vt:lpstr>
      <vt:lpstr>Example: Processing a String</vt:lpstr>
      <vt:lpstr>Example: Processing a String</vt:lpstr>
      <vt:lpstr>Example: Processing a String</vt:lpstr>
      <vt:lpstr>Example: Processing a String</vt:lpstr>
      <vt:lpstr>Example: Processing a String</vt:lpstr>
      <vt:lpstr>Example: Processing a String</vt:lpstr>
      <vt:lpstr>Language of an Automaton</vt:lpstr>
      <vt:lpstr>Deterministic Finite Automata</vt:lpstr>
      <vt:lpstr>Alphabets</vt:lpstr>
      <vt:lpstr>Strings</vt:lpstr>
      <vt:lpstr>Example: Strings</vt:lpstr>
      <vt:lpstr>Languages</vt:lpstr>
      <vt:lpstr>Deterministic Finite Automata</vt:lpstr>
      <vt:lpstr>The Transition Function</vt:lpstr>
      <vt:lpstr>PowerPoint 演示文稿</vt:lpstr>
      <vt:lpstr>Graph Representation of DFA’s </vt:lpstr>
      <vt:lpstr>Example: Recognizing Strings Ending in “ing”</vt:lpstr>
      <vt:lpstr>Example: Protocol for Sending Data</vt:lpstr>
      <vt:lpstr>Example: Strings With No 11</vt:lpstr>
      <vt:lpstr>Alternative Representation: Transition Table</vt:lpstr>
      <vt:lpstr>Convention: Strings and Symbols</vt:lpstr>
      <vt:lpstr>Extended Transition Function</vt:lpstr>
      <vt:lpstr>Inductive Definition of Extended δ</vt:lpstr>
      <vt:lpstr>Example: Extended Delta</vt:lpstr>
      <vt:lpstr>Delta-hat</vt:lpstr>
      <vt:lpstr>Language of a DFA</vt:lpstr>
      <vt:lpstr>Example: String in a Language</vt:lpstr>
      <vt:lpstr>Example: String in a Language</vt:lpstr>
      <vt:lpstr>Example: String in a Language</vt:lpstr>
      <vt:lpstr>Example: String in a Language</vt:lpstr>
      <vt:lpstr>Example – Concluded</vt:lpstr>
      <vt:lpstr>Proofs of Set Equivalence</vt:lpstr>
      <vt:lpstr>Proofs – (2)</vt:lpstr>
      <vt:lpstr>Part 1: S ⊆ T</vt:lpstr>
      <vt:lpstr>The Inductive Hypothesis</vt:lpstr>
      <vt:lpstr>Inductive Step</vt:lpstr>
      <vt:lpstr>Inductive Step – (2)</vt:lpstr>
      <vt:lpstr>Inductive Step – (3)</vt:lpstr>
      <vt:lpstr>Part 2: T ⊆ S</vt:lpstr>
      <vt:lpstr>Using the Contrapositive</vt:lpstr>
      <vt:lpstr>Using the Contrapositive – (2)</vt:lpstr>
      <vt:lpstr>Regular Languages</vt:lpstr>
      <vt:lpstr>Example: A Nonregular Language</vt:lpstr>
      <vt:lpstr>PowerPoint 演示文稿</vt:lpstr>
      <vt:lpstr>Another Example</vt:lpstr>
      <vt:lpstr>But Many Languages are Regular</vt:lpstr>
      <vt:lpstr>Example: A Regular Language</vt:lpstr>
      <vt:lpstr>Transitions of the DFA for L3</vt:lpstr>
      <vt:lpstr>Another Example</vt:lpstr>
      <vt:lpstr>Nondeterministic Finite Automata</vt:lpstr>
      <vt:lpstr>Nondeterminism</vt:lpstr>
      <vt:lpstr>Nondeterminism – (2)</vt:lpstr>
      <vt:lpstr>Example: Moves on a Chessboard</vt:lpstr>
      <vt:lpstr>Example: Chessboard – (2)</vt:lpstr>
      <vt:lpstr>Formal NFA</vt:lpstr>
      <vt:lpstr>Transition Function of an NFA</vt:lpstr>
      <vt:lpstr>Language of an NFA</vt:lpstr>
      <vt:lpstr>Example: Language of an NFA</vt:lpstr>
      <vt:lpstr>Equivalence of DFA’s, NFA’s</vt:lpstr>
      <vt:lpstr>Equivalence – (2)</vt:lpstr>
      <vt:lpstr>Subset Construction</vt:lpstr>
      <vt:lpstr>Critical Point</vt:lpstr>
      <vt:lpstr>Subset Construction – (2)</vt:lpstr>
      <vt:lpstr>Example: Subset Construction</vt:lpstr>
      <vt:lpstr>Example: Subset Construction</vt:lpstr>
      <vt:lpstr>Example: Subset Construction</vt:lpstr>
      <vt:lpstr>Example: Subset Construction</vt:lpstr>
      <vt:lpstr>Example: Subset Construction</vt:lpstr>
      <vt:lpstr>Example: Subset Construction</vt:lpstr>
      <vt:lpstr>Example: Subset Construction</vt:lpstr>
      <vt:lpstr>Proof of Equivalence: Subset Construction</vt:lpstr>
      <vt:lpstr>Induction</vt:lpstr>
      <vt:lpstr>NFA’s With ε-Transitions</vt:lpstr>
      <vt:lpstr>Example: ε-NFA</vt:lpstr>
      <vt:lpstr>Closure of States</vt:lpstr>
      <vt:lpstr>Extended Delta</vt:lpstr>
      <vt:lpstr>Example: Extended Delta</vt:lpstr>
      <vt:lpstr>Equivalence of NFA, ε-NFA</vt:lpstr>
      <vt:lpstr>Picture of ε-Transition Removal</vt:lpstr>
      <vt:lpstr>Equivalence – (2)</vt:lpstr>
      <vt:lpstr>Equivalence – (3)</vt:lpstr>
      <vt:lpstr>Equivalence – (4)</vt:lpstr>
      <vt:lpstr>Example: ε-NFA-to-NFA</vt:lpstr>
      <vt:lpstr>Summary</vt:lpstr>
    </vt:vector>
  </TitlesOfParts>
  <Company>NJU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Finite Automata</dc:title>
  <dc:creator>Bu Lei</dc:creator>
  <cp:lastModifiedBy>Microsoft Office User</cp:lastModifiedBy>
  <cp:revision>27</cp:revision>
  <dcterms:created xsi:type="dcterms:W3CDTF">2013-03-08T14:42:20Z</dcterms:created>
  <dcterms:modified xsi:type="dcterms:W3CDTF">2024-09-10T02:30:20Z</dcterms:modified>
</cp:coreProperties>
</file>